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8" r:id="rId1"/>
  </p:sldMasterIdLst>
  <p:notesMasterIdLst>
    <p:notesMasterId r:id="rId15"/>
  </p:notesMasterIdLst>
  <p:sldIdLst>
    <p:sldId id="257" r:id="rId2"/>
    <p:sldId id="276" r:id="rId3"/>
    <p:sldId id="302" r:id="rId4"/>
    <p:sldId id="304" r:id="rId5"/>
    <p:sldId id="301" r:id="rId6"/>
    <p:sldId id="261" r:id="rId7"/>
    <p:sldId id="293" r:id="rId8"/>
    <p:sldId id="307" r:id="rId9"/>
    <p:sldId id="274" r:id="rId10"/>
    <p:sldId id="308" r:id="rId11"/>
    <p:sldId id="306" r:id="rId12"/>
    <p:sldId id="303" r:id="rId13"/>
    <p:sldId id="3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 Falher, Vincent" initials="LFV" lastIdx="1" clrIdx="0">
    <p:extLst>
      <p:ext uri="{19B8F6BF-5375-455C-9EA6-DF929625EA0E}">
        <p15:presenceInfo xmlns:p15="http://schemas.microsoft.com/office/powerpoint/2012/main" userId="S-1-5-21-2129867641-1448237841-168566570-4708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582D"/>
    <a:srgbClr val="A92BFD"/>
    <a:srgbClr val="93A761"/>
    <a:srgbClr val="8FA35B"/>
    <a:srgbClr val="9EA391"/>
    <a:srgbClr val="C9D3B0"/>
    <a:srgbClr val="587643"/>
    <a:srgbClr val="87A045"/>
    <a:srgbClr val="95C012"/>
    <a:srgbClr val="8BB7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73123" autoAdjust="0"/>
  </p:normalViewPr>
  <p:slideViewPr>
    <p:cSldViewPr snapToGrid="0">
      <p:cViewPr varScale="1">
        <p:scale>
          <a:sx n="62" d="100"/>
          <a:sy n="62" d="100"/>
        </p:scale>
        <p:origin x="1526" y="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E9E02-E4A6-4143-BC9B-9B339DD72A70}" type="datetimeFigureOut">
              <a:rPr lang="en-CA" smtClean="0"/>
              <a:t>2020-12-16</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D4409-4729-4BF6-A8CE-D9DD7254DBF2}" type="slidenum">
              <a:rPr lang="en-CA" smtClean="0"/>
              <a:t>‹#›</a:t>
            </a:fld>
            <a:endParaRPr lang="en-CA"/>
          </a:p>
        </p:txBody>
      </p:sp>
    </p:spTree>
    <p:extLst>
      <p:ext uri="{BB962C8B-B14F-4D97-AF65-F5344CB8AC3E}">
        <p14:creationId xmlns:p14="http://schemas.microsoft.com/office/powerpoint/2010/main" val="154011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Bonsoir, Je vais commencer la présentation du</a:t>
            </a:r>
            <a:r>
              <a:rPr lang="fr-FR" baseline="0" dirty="0" smtClean="0"/>
              <a:t> phénomène </a:t>
            </a:r>
            <a:r>
              <a:rPr lang="fr-FR" dirty="0" smtClean="0"/>
              <a:t>que j’ai choisi</a:t>
            </a:r>
            <a:r>
              <a:rPr lang="fr-FR" baseline="0" dirty="0" smtClean="0"/>
              <a:t> </a:t>
            </a:r>
            <a:r>
              <a:rPr lang="fr-FR" sz="1200" kern="1200" dirty="0" smtClean="0">
                <a:solidFill>
                  <a:schemeClr val="tx1"/>
                </a:solidFill>
                <a:effectLst/>
                <a:latin typeface="+mn-lt"/>
                <a:ea typeface="+mn-ea"/>
                <a:cs typeface="+mn-cs"/>
              </a:rPr>
              <a:t>Calculer un indice de potentiel piétonnier</a:t>
            </a:r>
            <a:endParaRPr lang="en-CA"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et le cartographier pour la ville de Brossard</a:t>
            </a:r>
            <a:endParaRPr lang="en-CA" sz="1200" kern="1200" dirty="0" smtClean="0">
              <a:solidFill>
                <a:schemeClr val="tx1"/>
              </a:solidFill>
              <a:effectLst/>
              <a:latin typeface="+mn-lt"/>
              <a:ea typeface="+mn-ea"/>
              <a:cs typeface="+mn-cs"/>
            </a:endParaRPr>
          </a:p>
          <a:p>
            <a:r>
              <a:rPr lang="fr-FR" dirty="0" smtClean="0"/>
              <a:t/>
            </a:r>
            <a:br>
              <a:rPr lang="fr-FR" dirty="0" smtClean="0"/>
            </a:br>
            <a:r>
              <a:rPr lang="fr-FR" baseline="0" dirty="0" smtClean="0"/>
              <a:t>. </a:t>
            </a:r>
            <a:endParaRPr lang="fr-FR"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1</a:t>
            </a:fld>
            <a:endParaRPr lang="en-CA"/>
          </a:p>
        </p:txBody>
      </p:sp>
    </p:spTree>
    <p:extLst>
      <p:ext uri="{BB962C8B-B14F-4D97-AF65-F5344CB8AC3E}">
        <p14:creationId xmlns:p14="http://schemas.microsoft.com/office/powerpoint/2010/main" val="3520157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10</a:t>
            </a:fld>
            <a:endParaRPr lang="en-CA"/>
          </a:p>
        </p:txBody>
      </p:sp>
    </p:spTree>
    <p:extLst>
      <p:ext uri="{BB962C8B-B14F-4D97-AF65-F5344CB8AC3E}">
        <p14:creationId xmlns:p14="http://schemas.microsoft.com/office/powerpoint/2010/main" val="3854910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11</a:t>
            </a:fld>
            <a:endParaRPr lang="en-CA"/>
          </a:p>
        </p:txBody>
      </p:sp>
    </p:spTree>
    <p:extLst>
      <p:ext uri="{BB962C8B-B14F-4D97-AF65-F5344CB8AC3E}">
        <p14:creationId xmlns:p14="http://schemas.microsoft.com/office/powerpoint/2010/main" val="1970684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12</a:t>
            </a:fld>
            <a:endParaRPr lang="en-CA"/>
          </a:p>
        </p:txBody>
      </p:sp>
    </p:spTree>
    <p:extLst>
      <p:ext uri="{BB962C8B-B14F-4D97-AF65-F5344CB8AC3E}">
        <p14:creationId xmlns:p14="http://schemas.microsoft.com/office/powerpoint/2010/main" val="2882600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13</a:t>
            </a:fld>
            <a:endParaRPr lang="en-CA"/>
          </a:p>
        </p:txBody>
      </p:sp>
    </p:spTree>
    <p:extLst>
      <p:ext uri="{BB962C8B-B14F-4D97-AF65-F5344CB8AC3E}">
        <p14:creationId xmlns:p14="http://schemas.microsoft.com/office/powerpoint/2010/main" val="156385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L'environnement bâti est défini selon INSPQ (2015) “par les éléments créés, transformés ou organisés par l’être humain comme les différents modes d’occupation des sols, les systèmes de transport et le design”. </a:t>
            </a:r>
          </a:p>
          <a:p>
            <a:r>
              <a:rPr lang="fr-FR" sz="1200" kern="1200" dirty="0" smtClean="0">
                <a:solidFill>
                  <a:schemeClr val="tx1"/>
                </a:solidFill>
                <a:effectLst/>
                <a:latin typeface="+mn-lt"/>
                <a:ea typeface="+mn-ea"/>
                <a:cs typeface="+mn-cs"/>
              </a:rPr>
              <a:t>Favoriser</a:t>
            </a:r>
            <a:r>
              <a:rPr lang="fr-FR" sz="1200" kern="1200" baseline="0" dirty="0" smtClean="0">
                <a:solidFill>
                  <a:schemeClr val="tx1"/>
                </a:solidFill>
                <a:effectLst/>
                <a:latin typeface="+mn-lt"/>
                <a:ea typeface="+mn-ea"/>
                <a:cs typeface="+mn-cs"/>
              </a:rPr>
              <a:t> la marche; Pratique; Stimuler</a:t>
            </a:r>
          </a:p>
          <a:p>
            <a:r>
              <a:rPr lang="fr-FR" sz="1200" b="0" i="0" kern="1200" dirty="0" smtClean="0">
                <a:solidFill>
                  <a:schemeClr val="tx1"/>
                </a:solidFill>
                <a:effectLst/>
                <a:latin typeface="+mn-lt"/>
                <a:ea typeface="+mn-ea"/>
                <a:cs typeface="+mn-cs"/>
              </a:rPr>
              <a:t>aspects de la sécurité, la praticabilité et l’agréabilité de l’environnement bâti</a:t>
            </a:r>
            <a:r>
              <a:rPr lang="fr-FR" dirty="0" smtClean="0"/>
              <a:t> </a:t>
            </a:r>
            <a:br>
              <a:rPr lang="fr-FR" dirty="0" smtClean="0"/>
            </a:br>
            <a:r>
              <a:rPr lang="fr-FR" sz="1200" b="0" i="0" kern="1200" dirty="0" smtClean="0">
                <a:solidFill>
                  <a:schemeClr val="tx1"/>
                </a:solidFill>
                <a:effectLst/>
                <a:latin typeface="+mn-lt"/>
                <a:ea typeface="+mn-ea"/>
                <a:cs typeface="+mn-cs"/>
              </a:rPr>
              <a:t>destination qui est croisée avec des données sociodémographiques</a:t>
            </a:r>
            <a:r>
              <a:rPr lang="fr-FR" dirty="0" smtClean="0"/>
              <a:t> </a:t>
            </a:r>
            <a:br>
              <a:rPr lang="fr-FR" dirty="0" smtClean="0"/>
            </a:br>
            <a:r>
              <a:rPr lang="fr-FR" dirty="0" smtClean="0"/>
              <a:t>tranche d’a</a:t>
            </a:r>
            <a:r>
              <a:rPr lang="en-CA" sz="1200" b="0" i="0" kern="1200" dirty="0" err="1" smtClean="0">
                <a:solidFill>
                  <a:schemeClr val="tx1"/>
                </a:solidFill>
                <a:effectLst/>
                <a:latin typeface="+mn-lt"/>
                <a:ea typeface="+mn-ea"/>
                <a:cs typeface="+mn-cs"/>
              </a:rPr>
              <a:t>ge</a:t>
            </a:r>
            <a:r>
              <a:rPr lang="en-CA" dirty="0" smtClean="0"/>
              <a:t> ; transport</a:t>
            </a:r>
          </a:p>
          <a:p>
            <a:r>
              <a:rPr lang="fr-FR" dirty="0" smtClean="0"/>
              <a:t>Risque</a:t>
            </a:r>
            <a:r>
              <a:rPr lang="fr-FR" baseline="0" dirty="0" smtClean="0"/>
              <a:t> lié à la pollution</a:t>
            </a:r>
          </a:p>
          <a:p>
            <a:r>
              <a:rPr lang="fr-FR" baseline="0" dirty="0" smtClean="0"/>
              <a:t>Sondage audit indicateurs</a:t>
            </a:r>
          </a:p>
          <a:p>
            <a:r>
              <a:rPr lang="en-CA" sz="1200" b="0" i="0" kern="1200" dirty="0" err="1" smtClean="0">
                <a:solidFill>
                  <a:schemeClr val="tx1"/>
                </a:solidFill>
                <a:effectLst/>
                <a:latin typeface="+mn-lt"/>
                <a:ea typeface="+mn-ea"/>
                <a:cs typeface="+mn-cs"/>
              </a:rPr>
              <a:t>aménagements</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favorisant</a:t>
            </a:r>
            <a:r>
              <a:rPr lang="en-CA" sz="1200" b="0" i="0" kern="1200" dirty="0" smtClean="0">
                <a:solidFill>
                  <a:schemeClr val="tx1"/>
                </a:solidFill>
                <a:effectLst/>
                <a:latin typeface="+mn-lt"/>
                <a:ea typeface="+mn-ea"/>
                <a:cs typeface="+mn-cs"/>
              </a:rPr>
              <a:t> la</a:t>
            </a:r>
            <a:r>
              <a:rPr lang="en-CA" sz="1200" b="0" i="0" kern="1200" baseline="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marche</a:t>
            </a:r>
            <a:r>
              <a:rPr lang="en-CA" sz="1200" b="0"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activités commerciales et la végétation</a:t>
            </a:r>
            <a:r>
              <a:rPr lang="fr-FR" dirty="0" smtClean="0"/>
              <a:t> </a:t>
            </a:r>
            <a:r>
              <a:rPr lang="en-CA" dirty="0" smtClean="0"/>
              <a:t/>
            </a:r>
            <a:br>
              <a:rPr lang="en-CA" dirty="0" smtClean="0"/>
            </a:br>
            <a:endParaRPr lang="en-CA" dirty="0" smtClean="0"/>
          </a:p>
          <a:p>
            <a:endParaRPr lang="en-CA" dirty="0" smtClean="0"/>
          </a:p>
          <a:p>
            <a:endParaRPr lang="fr-FR" sz="1200" kern="1200" baseline="0" dirty="0" smtClean="0">
              <a:solidFill>
                <a:schemeClr val="tx1"/>
              </a:solidFill>
              <a:effectLst/>
              <a:latin typeface="+mn-lt"/>
              <a:ea typeface="+mn-ea"/>
              <a:cs typeface="+mn-cs"/>
            </a:endParaRPr>
          </a:p>
          <a:p>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2</a:t>
            </a:fld>
            <a:endParaRPr lang="en-CA"/>
          </a:p>
        </p:txBody>
      </p:sp>
    </p:spTree>
    <p:extLst>
      <p:ext uri="{BB962C8B-B14F-4D97-AF65-F5344CB8AC3E}">
        <p14:creationId xmlns:p14="http://schemas.microsoft.com/office/powerpoint/2010/main" val="358974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smtClean="0">
                <a:solidFill>
                  <a:schemeClr val="tx1"/>
                </a:solidFill>
                <a:effectLst/>
                <a:latin typeface="+mn-lt"/>
                <a:ea typeface="+mn-ea"/>
                <a:cs typeface="+mn-cs"/>
              </a:rPr>
              <a:t>Exemple de caractéristiques améliorant le potentiel piétonnier : densité élevée, zone résidentielle et commerciale mixte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u="none" strike="noStrike"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L'environnement bâti est défini selon INSPQ (2015) “par les éléments créés, transformés ou organisés par l’être humain comme les différents modes d’occupation des sols, les systèmes de transport et le design”. </a:t>
            </a:r>
          </a:p>
          <a:p>
            <a:r>
              <a:rPr lang="fr-FR" sz="1200" kern="1200" dirty="0" smtClean="0">
                <a:solidFill>
                  <a:schemeClr val="tx1"/>
                </a:solidFill>
                <a:effectLst/>
                <a:latin typeface="+mn-lt"/>
                <a:ea typeface="+mn-ea"/>
                <a:cs typeface="+mn-cs"/>
              </a:rPr>
              <a:t>Favoriser</a:t>
            </a:r>
            <a:r>
              <a:rPr lang="fr-FR" sz="1200" kern="1200" baseline="0" dirty="0" smtClean="0">
                <a:solidFill>
                  <a:schemeClr val="tx1"/>
                </a:solidFill>
                <a:effectLst/>
                <a:latin typeface="+mn-lt"/>
                <a:ea typeface="+mn-ea"/>
                <a:cs typeface="+mn-cs"/>
              </a:rPr>
              <a:t> la marche; Pratique; Stimuler</a:t>
            </a:r>
          </a:p>
          <a:p>
            <a:r>
              <a:rPr lang="fr-FR" sz="1200" b="0" i="0" kern="1200" dirty="0" smtClean="0">
                <a:solidFill>
                  <a:schemeClr val="tx1"/>
                </a:solidFill>
                <a:effectLst/>
                <a:latin typeface="+mn-lt"/>
                <a:ea typeface="+mn-ea"/>
                <a:cs typeface="+mn-cs"/>
              </a:rPr>
              <a:t>aspects de la sécurité, la praticabilité et l’agréabilité de l’environnement bâti</a:t>
            </a:r>
            <a:r>
              <a:rPr lang="fr-FR" dirty="0" smtClean="0"/>
              <a:t> </a:t>
            </a:r>
            <a:br>
              <a:rPr lang="fr-FR" dirty="0" smtClean="0"/>
            </a:br>
            <a:r>
              <a:rPr lang="fr-FR" sz="1200" b="0" i="0" kern="1200" dirty="0" smtClean="0">
                <a:solidFill>
                  <a:schemeClr val="tx1"/>
                </a:solidFill>
                <a:effectLst/>
                <a:latin typeface="+mn-lt"/>
                <a:ea typeface="+mn-ea"/>
                <a:cs typeface="+mn-cs"/>
              </a:rPr>
              <a:t>destination qui est croisée avec des données sociodémographiques</a:t>
            </a:r>
            <a:r>
              <a:rPr lang="fr-FR" dirty="0" smtClean="0"/>
              <a:t> </a:t>
            </a:r>
            <a:br>
              <a:rPr lang="fr-FR" dirty="0" smtClean="0"/>
            </a:br>
            <a:r>
              <a:rPr lang="fr-FR" dirty="0" smtClean="0"/>
              <a:t>tranche d’a</a:t>
            </a:r>
            <a:r>
              <a:rPr lang="en-CA" sz="1200" b="0" i="0" kern="1200" dirty="0" err="1" smtClean="0">
                <a:solidFill>
                  <a:schemeClr val="tx1"/>
                </a:solidFill>
                <a:effectLst/>
                <a:latin typeface="+mn-lt"/>
                <a:ea typeface="+mn-ea"/>
                <a:cs typeface="+mn-cs"/>
              </a:rPr>
              <a:t>ge</a:t>
            </a:r>
            <a:r>
              <a:rPr lang="en-CA" dirty="0" smtClean="0"/>
              <a:t> ; transport</a:t>
            </a:r>
          </a:p>
          <a:p>
            <a:r>
              <a:rPr lang="fr-FR" dirty="0" smtClean="0"/>
              <a:t>Risque</a:t>
            </a:r>
            <a:r>
              <a:rPr lang="fr-FR" baseline="0" dirty="0" smtClean="0"/>
              <a:t> lié à la pollution</a:t>
            </a:r>
          </a:p>
          <a:p>
            <a:r>
              <a:rPr lang="fr-FR" baseline="0" dirty="0" smtClean="0"/>
              <a:t>Sondage audit indicateurs</a:t>
            </a:r>
          </a:p>
          <a:p>
            <a:r>
              <a:rPr lang="en-CA" sz="1200" b="0" i="0" kern="1200" dirty="0" err="1" smtClean="0">
                <a:solidFill>
                  <a:schemeClr val="tx1"/>
                </a:solidFill>
                <a:effectLst/>
                <a:latin typeface="+mn-lt"/>
                <a:ea typeface="+mn-ea"/>
                <a:cs typeface="+mn-cs"/>
              </a:rPr>
              <a:t>aménagements</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favorisant</a:t>
            </a:r>
            <a:r>
              <a:rPr lang="en-CA" sz="1200" b="0" i="0" kern="1200" dirty="0" smtClean="0">
                <a:solidFill>
                  <a:schemeClr val="tx1"/>
                </a:solidFill>
                <a:effectLst/>
                <a:latin typeface="+mn-lt"/>
                <a:ea typeface="+mn-ea"/>
                <a:cs typeface="+mn-cs"/>
              </a:rPr>
              <a:t> la</a:t>
            </a:r>
            <a:r>
              <a:rPr lang="en-CA" sz="1200" b="0" i="0" kern="1200" baseline="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marche</a:t>
            </a:r>
            <a:r>
              <a:rPr lang="en-CA" sz="1200" b="0"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activités commerciales et la végétation</a:t>
            </a:r>
            <a:r>
              <a:rPr lang="fr-FR" dirty="0" smtClean="0"/>
              <a:t> </a:t>
            </a:r>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3</a:t>
            </a:fld>
            <a:endParaRPr lang="en-CA"/>
          </a:p>
        </p:txBody>
      </p:sp>
    </p:spTree>
    <p:extLst>
      <p:ext uri="{BB962C8B-B14F-4D97-AF65-F5344CB8AC3E}">
        <p14:creationId xmlns:p14="http://schemas.microsoft.com/office/powerpoint/2010/main" val="2450276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smtClean="0"/>
              <a:t>Centroïde</a:t>
            </a:r>
            <a:r>
              <a:rPr lang="fr-FR" baseline="0" dirty="0" smtClean="0"/>
              <a:t> </a:t>
            </a:r>
            <a:r>
              <a:rPr lang="fr-FR" dirty="0" smtClean="0"/>
              <a:t>Secteurs de recensement (SR)</a:t>
            </a:r>
          </a:p>
          <a:p>
            <a:r>
              <a:rPr lang="fr-FR" dirty="0" smtClean="0"/>
              <a:t>IDW</a:t>
            </a:r>
          </a:p>
          <a:p>
            <a:r>
              <a:rPr lang="fr-FR" dirty="0" err="1" smtClean="0"/>
              <a:t>Kriegage</a:t>
            </a:r>
            <a:endParaRPr lang="fr-FR" dirty="0" smtClean="0"/>
          </a:p>
          <a:p>
            <a:r>
              <a:rPr lang="fr-FR" dirty="0" smtClean="0"/>
              <a:t>Code postal</a:t>
            </a:r>
          </a:p>
        </p:txBody>
      </p:sp>
      <p:sp>
        <p:nvSpPr>
          <p:cNvPr id="4" name="Slide Number Placeholder 3"/>
          <p:cNvSpPr>
            <a:spLocks noGrp="1"/>
          </p:cNvSpPr>
          <p:nvPr>
            <p:ph type="sldNum" sz="quarter" idx="10"/>
          </p:nvPr>
        </p:nvSpPr>
        <p:spPr/>
        <p:txBody>
          <a:bodyPr/>
          <a:lstStyle/>
          <a:p>
            <a:fld id="{C87D4409-4729-4BF6-A8CE-D9DD7254DBF2}" type="slidenum">
              <a:rPr lang="en-CA" smtClean="0"/>
              <a:t>4</a:t>
            </a:fld>
            <a:endParaRPr lang="en-CA"/>
          </a:p>
        </p:txBody>
      </p:sp>
    </p:spTree>
    <p:extLst>
      <p:ext uri="{BB962C8B-B14F-4D97-AF65-F5344CB8AC3E}">
        <p14:creationId xmlns:p14="http://schemas.microsoft.com/office/powerpoint/2010/main" val="2142504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5</a:t>
            </a:fld>
            <a:endParaRPr lang="en-CA"/>
          </a:p>
        </p:txBody>
      </p:sp>
    </p:spTree>
    <p:extLst>
      <p:ext uri="{BB962C8B-B14F-4D97-AF65-F5344CB8AC3E}">
        <p14:creationId xmlns:p14="http://schemas.microsoft.com/office/powerpoint/2010/main" val="1534714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smtClean="0"/>
              <a:t>Average</a:t>
            </a:r>
            <a:r>
              <a:rPr lang="fr-FR" dirty="0" smtClean="0"/>
              <a:t> </a:t>
            </a:r>
            <a:r>
              <a:rPr lang="fr-FR" dirty="0" err="1" smtClean="0"/>
              <a:t>Nearest</a:t>
            </a:r>
            <a:r>
              <a:rPr lang="fr-FR" dirty="0" smtClean="0"/>
              <a:t> </a:t>
            </a:r>
            <a:r>
              <a:rPr lang="fr-FR" dirty="0" err="1" smtClean="0"/>
              <a:t>Neighbor</a:t>
            </a:r>
            <a:endParaRPr lang="fr-FR" dirty="0" smtClean="0"/>
          </a:p>
          <a:p>
            <a:r>
              <a:rPr lang="fr-FR" dirty="0" err="1" smtClean="0"/>
              <a:t>Clustered</a:t>
            </a:r>
            <a:endParaRPr lang="fr-FR" dirty="0" smtClean="0"/>
          </a:p>
          <a:p>
            <a:r>
              <a:rPr lang="fr-FR" sz="1200" dirty="0" smtClean="0"/>
              <a:t>Indice d’entropie</a:t>
            </a:r>
            <a:r>
              <a:rPr lang="fr-FR" sz="1200" baseline="0" dirty="0" smtClean="0"/>
              <a:t> </a:t>
            </a:r>
            <a:r>
              <a:rPr lang="fr-FR" sz="1200" dirty="0" smtClean="0"/>
              <a:t>pour montrer le degré d’homogénéité, ou inversement, de diversité des territoires</a:t>
            </a:r>
          </a:p>
          <a:p>
            <a:r>
              <a:rPr lang="fr-FR" sz="1200" dirty="0" smtClean="0"/>
              <a:t>IDW Inverse Distance </a:t>
            </a:r>
            <a:r>
              <a:rPr lang="fr-FR" sz="1200" dirty="0" err="1" smtClean="0"/>
              <a:t>Weighted</a:t>
            </a:r>
            <a:endParaRPr lang="fr-FR" sz="1200" dirty="0" smtClean="0"/>
          </a:p>
          <a:p>
            <a:r>
              <a:rPr lang="fr-FR" sz="1200" kern="1200" dirty="0" smtClean="0">
                <a:solidFill>
                  <a:schemeClr val="tx1"/>
                </a:solidFill>
                <a:effectLst/>
                <a:latin typeface="+mn-lt"/>
                <a:ea typeface="+mn-ea"/>
                <a:cs typeface="+mn-cs"/>
              </a:rPr>
              <a:t>Hot  Spot </a:t>
            </a:r>
            <a:r>
              <a:rPr lang="fr-FR" sz="1200" kern="1200" dirty="0" err="1" smtClean="0">
                <a:solidFill>
                  <a:schemeClr val="tx1"/>
                </a:solidFill>
                <a:effectLst/>
                <a:latin typeface="+mn-lt"/>
                <a:ea typeface="+mn-ea"/>
                <a:cs typeface="+mn-cs"/>
              </a:rPr>
              <a:t>Analysis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Getis</a:t>
            </a:r>
            <a:r>
              <a:rPr lang="fr-FR" sz="1200" kern="1200" smtClean="0">
                <a:solidFill>
                  <a:schemeClr val="tx1"/>
                </a:solidFill>
                <a:effectLst/>
                <a:latin typeface="+mn-lt"/>
                <a:ea typeface="+mn-ea"/>
                <a:cs typeface="+mn-cs"/>
              </a:rPr>
              <a:t>-Ord Gi*)</a:t>
            </a:r>
          </a:p>
          <a:p>
            <a:r>
              <a:rPr lang="fr-FR" sz="1200" kern="1200" dirty="0" smtClean="0">
                <a:solidFill>
                  <a:schemeClr val="tx1"/>
                </a:solidFill>
                <a:effectLst/>
                <a:latin typeface="+mn-lt"/>
                <a:ea typeface="+mn-ea"/>
                <a:cs typeface="+mn-cs"/>
              </a:rPr>
              <a:t>Unité d'évaluation foncière 2016: Localisation des immeubles et leur rôle (résidentiel, commercial, </a:t>
            </a:r>
            <a:r>
              <a:rPr lang="fr-FR" sz="1200" kern="1200" dirty="0" err="1" smtClean="0">
                <a:solidFill>
                  <a:schemeClr val="tx1"/>
                </a:solidFill>
                <a:effectLst/>
                <a:latin typeface="+mn-lt"/>
                <a:ea typeface="+mn-ea"/>
                <a:cs typeface="+mn-cs"/>
              </a:rPr>
              <a:t>etc</a:t>
            </a:r>
            <a:r>
              <a:rPr lang="fr-FR" sz="1200" kern="1200" dirty="0" smtClean="0">
                <a:solidFill>
                  <a:schemeClr val="tx1"/>
                </a:solidFill>
                <a:effectLst/>
                <a:latin typeface="+mn-lt"/>
                <a:ea typeface="+mn-ea"/>
                <a:cs typeface="+mn-cs"/>
              </a:rPr>
              <a:t>)</a:t>
            </a:r>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6</a:t>
            </a:fld>
            <a:endParaRPr lang="en-CA"/>
          </a:p>
        </p:txBody>
      </p:sp>
    </p:spTree>
    <p:extLst>
      <p:ext uri="{BB962C8B-B14F-4D97-AF65-F5344CB8AC3E}">
        <p14:creationId xmlns:p14="http://schemas.microsoft.com/office/powerpoint/2010/main" val="2203633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7</a:t>
            </a:fld>
            <a:endParaRPr lang="en-CA"/>
          </a:p>
        </p:txBody>
      </p:sp>
    </p:spTree>
    <p:extLst>
      <p:ext uri="{BB962C8B-B14F-4D97-AF65-F5344CB8AC3E}">
        <p14:creationId xmlns:p14="http://schemas.microsoft.com/office/powerpoint/2010/main" val="3128903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8</a:t>
            </a:fld>
            <a:endParaRPr lang="en-CA"/>
          </a:p>
        </p:txBody>
      </p:sp>
    </p:spTree>
    <p:extLst>
      <p:ext uri="{BB962C8B-B14F-4D97-AF65-F5344CB8AC3E}">
        <p14:creationId xmlns:p14="http://schemas.microsoft.com/office/powerpoint/2010/main" val="1370797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9</a:t>
            </a:fld>
            <a:endParaRPr lang="en-CA"/>
          </a:p>
        </p:txBody>
      </p:sp>
    </p:spTree>
    <p:extLst>
      <p:ext uri="{BB962C8B-B14F-4D97-AF65-F5344CB8AC3E}">
        <p14:creationId xmlns:p14="http://schemas.microsoft.com/office/powerpoint/2010/main" val="1822416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799356-3F41-41BA-A3DC-4207CFB0F1C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CA"/>
          </a:p>
        </p:txBody>
      </p:sp>
      <p:sp>
        <p:nvSpPr>
          <p:cNvPr id="3" name="Sous-titre 2">
            <a:extLst>
              <a:ext uri="{FF2B5EF4-FFF2-40B4-BE49-F238E27FC236}">
                <a16:creationId xmlns:a16="http://schemas.microsoft.com/office/drawing/2014/main" id="{79E69ED1-3EFC-4C3F-8A9D-B45FB8C7F0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CA"/>
          </a:p>
        </p:txBody>
      </p:sp>
      <p:sp>
        <p:nvSpPr>
          <p:cNvPr id="4" name="Espace réservé de la date 3">
            <a:extLst>
              <a:ext uri="{FF2B5EF4-FFF2-40B4-BE49-F238E27FC236}">
                <a16:creationId xmlns:a16="http://schemas.microsoft.com/office/drawing/2014/main" id="{3D1C5FA9-2DD8-4286-8AE7-044681BB1920}"/>
              </a:ext>
            </a:extLst>
          </p:cNvPr>
          <p:cNvSpPr>
            <a:spLocks noGrp="1"/>
          </p:cNvSpPr>
          <p:nvPr>
            <p:ph type="dt" sz="half" idx="10"/>
          </p:nvPr>
        </p:nvSpPr>
        <p:spPr/>
        <p:txBody>
          <a:bodyPr/>
          <a:lstStyle/>
          <a:p>
            <a:fld id="{ADE028E6-5997-4C51-9F9D-07F94AA19B94}" type="datetime1">
              <a:rPr lang="en-CA" smtClean="0"/>
              <a:t>2020-12-16</a:t>
            </a:fld>
            <a:endParaRPr lang="en-CA"/>
          </a:p>
        </p:txBody>
      </p:sp>
      <p:sp>
        <p:nvSpPr>
          <p:cNvPr id="5" name="Espace réservé du pied de page 4">
            <a:extLst>
              <a:ext uri="{FF2B5EF4-FFF2-40B4-BE49-F238E27FC236}">
                <a16:creationId xmlns:a16="http://schemas.microsoft.com/office/drawing/2014/main" id="{A5991A81-7F45-4F49-9278-A67D9A4EEF6A}"/>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53055BBA-7C0A-409B-863C-52D7D9C127AC}"/>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708401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1666FE-17C5-4D0B-9149-F6C160165822}"/>
              </a:ext>
            </a:extLst>
          </p:cNvPr>
          <p:cNvSpPr>
            <a:spLocks noGrp="1"/>
          </p:cNvSpPr>
          <p:nvPr>
            <p:ph type="title"/>
          </p:nvPr>
        </p:nvSpPr>
        <p:spPr/>
        <p:txBody>
          <a:bodyPr/>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A939C568-DA6B-41FE-8D69-32FC8B612458}"/>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E6A21029-4B27-4E68-9004-B73FEDB947D1}"/>
              </a:ext>
            </a:extLst>
          </p:cNvPr>
          <p:cNvSpPr>
            <a:spLocks noGrp="1"/>
          </p:cNvSpPr>
          <p:nvPr>
            <p:ph type="dt" sz="half" idx="10"/>
          </p:nvPr>
        </p:nvSpPr>
        <p:spPr/>
        <p:txBody>
          <a:bodyPr/>
          <a:lstStyle/>
          <a:p>
            <a:fld id="{40C3ACF4-1F58-41C1-8627-88B24884E38D}" type="datetime1">
              <a:rPr lang="en-CA" smtClean="0"/>
              <a:t>2020-12-16</a:t>
            </a:fld>
            <a:endParaRPr lang="en-CA"/>
          </a:p>
        </p:txBody>
      </p:sp>
      <p:sp>
        <p:nvSpPr>
          <p:cNvPr id="5" name="Espace réservé du pied de page 4">
            <a:extLst>
              <a:ext uri="{FF2B5EF4-FFF2-40B4-BE49-F238E27FC236}">
                <a16:creationId xmlns:a16="http://schemas.microsoft.com/office/drawing/2014/main" id="{FD16B82E-3AE8-4511-BAEE-A0496DA6FF25}"/>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59A16966-EE6D-4D78-80A6-D8678FA79E32}"/>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516567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553E2D7-BCEF-446A-BDEF-706AC859C138}"/>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97A8BC4F-15C1-4E9A-8A56-EE6D12ACCF6B}"/>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18BE9D40-25A0-4282-9FD6-86F435F2FE5A}"/>
              </a:ext>
            </a:extLst>
          </p:cNvPr>
          <p:cNvSpPr>
            <a:spLocks noGrp="1"/>
          </p:cNvSpPr>
          <p:nvPr>
            <p:ph type="dt" sz="half" idx="10"/>
          </p:nvPr>
        </p:nvSpPr>
        <p:spPr/>
        <p:txBody>
          <a:bodyPr/>
          <a:lstStyle/>
          <a:p>
            <a:fld id="{75140238-0394-4BCD-B091-A7A9A7272471}" type="datetime1">
              <a:rPr lang="en-CA" smtClean="0"/>
              <a:t>2020-12-16</a:t>
            </a:fld>
            <a:endParaRPr lang="en-CA"/>
          </a:p>
        </p:txBody>
      </p:sp>
      <p:sp>
        <p:nvSpPr>
          <p:cNvPr id="5" name="Espace réservé du pied de page 4">
            <a:extLst>
              <a:ext uri="{FF2B5EF4-FFF2-40B4-BE49-F238E27FC236}">
                <a16:creationId xmlns:a16="http://schemas.microsoft.com/office/drawing/2014/main" id="{E040BD63-11BF-45BB-B964-502361E5FCFD}"/>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A400F56A-497B-4B74-903B-670528023DE6}"/>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45773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EAFFA-1AAD-449A-AB90-3CAFA5EA5C3C}"/>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068148AA-64F4-437C-A53D-30EE3362EA60}"/>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7CBC411E-455F-4AD0-9E3E-F032C7AEBD8C}"/>
              </a:ext>
            </a:extLst>
          </p:cNvPr>
          <p:cNvSpPr>
            <a:spLocks noGrp="1"/>
          </p:cNvSpPr>
          <p:nvPr>
            <p:ph type="dt" sz="half" idx="10"/>
          </p:nvPr>
        </p:nvSpPr>
        <p:spPr/>
        <p:txBody>
          <a:bodyPr/>
          <a:lstStyle/>
          <a:p>
            <a:fld id="{04221EED-24E5-44E1-956E-B2DBCCEFD5E4}" type="datetime1">
              <a:rPr lang="en-CA" smtClean="0"/>
              <a:t>2020-12-16</a:t>
            </a:fld>
            <a:endParaRPr lang="en-CA"/>
          </a:p>
        </p:txBody>
      </p:sp>
      <p:sp>
        <p:nvSpPr>
          <p:cNvPr id="5" name="Espace réservé du pied de page 4">
            <a:extLst>
              <a:ext uri="{FF2B5EF4-FFF2-40B4-BE49-F238E27FC236}">
                <a16:creationId xmlns:a16="http://schemas.microsoft.com/office/drawing/2014/main" id="{F7A02CFA-7788-43A0-8826-7BE4FC89754B}"/>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489F078A-9F6C-46EE-95C2-1E599B054258}"/>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1079123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6ADD1-C010-4695-83B6-322E5EF42D0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CA"/>
          </a:p>
        </p:txBody>
      </p:sp>
      <p:sp>
        <p:nvSpPr>
          <p:cNvPr id="3" name="Espace réservé du texte 2">
            <a:extLst>
              <a:ext uri="{FF2B5EF4-FFF2-40B4-BE49-F238E27FC236}">
                <a16:creationId xmlns:a16="http://schemas.microsoft.com/office/drawing/2014/main" id="{B322A113-02BA-478D-A139-BDE74E6148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D5D96BC3-86C9-4C19-86BB-514DE913FBF0}"/>
              </a:ext>
            </a:extLst>
          </p:cNvPr>
          <p:cNvSpPr>
            <a:spLocks noGrp="1"/>
          </p:cNvSpPr>
          <p:nvPr>
            <p:ph type="dt" sz="half" idx="10"/>
          </p:nvPr>
        </p:nvSpPr>
        <p:spPr/>
        <p:txBody>
          <a:bodyPr/>
          <a:lstStyle/>
          <a:p>
            <a:fld id="{E84E83B5-E6D0-4F20-9F0C-CC3694B36394}" type="datetime1">
              <a:rPr lang="en-CA" smtClean="0"/>
              <a:t>2020-12-16</a:t>
            </a:fld>
            <a:endParaRPr lang="en-CA"/>
          </a:p>
        </p:txBody>
      </p:sp>
      <p:sp>
        <p:nvSpPr>
          <p:cNvPr id="5" name="Espace réservé du pied de page 4">
            <a:extLst>
              <a:ext uri="{FF2B5EF4-FFF2-40B4-BE49-F238E27FC236}">
                <a16:creationId xmlns:a16="http://schemas.microsoft.com/office/drawing/2014/main" id="{E3B9AE64-CF55-4A44-A2FE-F7B699445C11}"/>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63AAC2D0-A67F-4511-97CA-1C42EB496901}"/>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332879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45A429-85A1-4BBD-BCAA-1A8A97F79E55}"/>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2297B0A1-7BBD-42CE-8457-24F79EA57636}"/>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contenu 3">
            <a:extLst>
              <a:ext uri="{FF2B5EF4-FFF2-40B4-BE49-F238E27FC236}">
                <a16:creationId xmlns:a16="http://schemas.microsoft.com/office/drawing/2014/main" id="{7EC261E1-542C-48CA-BD0F-C1965218F5D2}"/>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e la date 4">
            <a:extLst>
              <a:ext uri="{FF2B5EF4-FFF2-40B4-BE49-F238E27FC236}">
                <a16:creationId xmlns:a16="http://schemas.microsoft.com/office/drawing/2014/main" id="{05637551-0FE7-42B5-8151-4AAD4C05B382}"/>
              </a:ext>
            </a:extLst>
          </p:cNvPr>
          <p:cNvSpPr>
            <a:spLocks noGrp="1"/>
          </p:cNvSpPr>
          <p:nvPr>
            <p:ph type="dt" sz="half" idx="10"/>
          </p:nvPr>
        </p:nvSpPr>
        <p:spPr/>
        <p:txBody>
          <a:bodyPr/>
          <a:lstStyle/>
          <a:p>
            <a:fld id="{1D571632-D797-4FF1-BF5F-AE850EE5EA56}" type="datetime1">
              <a:rPr lang="en-CA" smtClean="0"/>
              <a:t>2020-12-16</a:t>
            </a:fld>
            <a:endParaRPr lang="en-CA"/>
          </a:p>
        </p:txBody>
      </p:sp>
      <p:sp>
        <p:nvSpPr>
          <p:cNvPr id="6" name="Espace réservé du pied de page 5">
            <a:extLst>
              <a:ext uri="{FF2B5EF4-FFF2-40B4-BE49-F238E27FC236}">
                <a16:creationId xmlns:a16="http://schemas.microsoft.com/office/drawing/2014/main" id="{457079F9-A2FA-4FB4-864E-B0003E017840}"/>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940047B9-0EF1-4B78-B1CA-16242C6FC155}"/>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843782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6E5F6-BCF6-4BC2-B42C-43DE6B8C4A7F}"/>
              </a:ext>
            </a:extLst>
          </p:cNvPr>
          <p:cNvSpPr>
            <a:spLocks noGrp="1"/>
          </p:cNvSpPr>
          <p:nvPr>
            <p:ph type="title"/>
          </p:nvPr>
        </p:nvSpPr>
        <p:spPr>
          <a:xfrm>
            <a:off x="839788" y="365125"/>
            <a:ext cx="10515600" cy="1325563"/>
          </a:xfrm>
        </p:spPr>
        <p:txBody>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DBF3E6D9-2CE3-433D-8C4B-00E550C06C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5FD1F5E5-1BC2-45D9-B082-FE4EC0C819F4}"/>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u texte 4">
            <a:extLst>
              <a:ext uri="{FF2B5EF4-FFF2-40B4-BE49-F238E27FC236}">
                <a16:creationId xmlns:a16="http://schemas.microsoft.com/office/drawing/2014/main" id="{8D8ED58E-522F-477A-B408-E804C78230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EADCAD59-1328-478C-9437-1C5917FFD861}"/>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7" name="Espace réservé de la date 6">
            <a:extLst>
              <a:ext uri="{FF2B5EF4-FFF2-40B4-BE49-F238E27FC236}">
                <a16:creationId xmlns:a16="http://schemas.microsoft.com/office/drawing/2014/main" id="{FD682F8A-DD15-436A-9B38-3FDF728427E2}"/>
              </a:ext>
            </a:extLst>
          </p:cNvPr>
          <p:cNvSpPr>
            <a:spLocks noGrp="1"/>
          </p:cNvSpPr>
          <p:nvPr>
            <p:ph type="dt" sz="half" idx="10"/>
          </p:nvPr>
        </p:nvSpPr>
        <p:spPr/>
        <p:txBody>
          <a:bodyPr/>
          <a:lstStyle/>
          <a:p>
            <a:fld id="{42A021C9-DA9F-4AAA-B84B-79C96568D018}" type="datetime1">
              <a:rPr lang="en-CA" smtClean="0"/>
              <a:t>2020-12-16</a:t>
            </a:fld>
            <a:endParaRPr lang="en-CA"/>
          </a:p>
        </p:txBody>
      </p:sp>
      <p:sp>
        <p:nvSpPr>
          <p:cNvPr id="8" name="Espace réservé du pied de page 7">
            <a:extLst>
              <a:ext uri="{FF2B5EF4-FFF2-40B4-BE49-F238E27FC236}">
                <a16:creationId xmlns:a16="http://schemas.microsoft.com/office/drawing/2014/main" id="{399035E9-EEAE-48F8-BFD3-4722F346EF89}"/>
              </a:ext>
            </a:extLst>
          </p:cNvPr>
          <p:cNvSpPr>
            <a:spLocks noGrp="1"/>
          </p:cNvSpPr>
          <p:nvPr>
            <p:ph type="ftr" sz="quarter" idx="11"/>
          </p:nvPr>
        </p:nvSpPr>
        <p:spPr/>
        <p:txBody>
          <a:bodyPr/>
          <a:lstStyle/>
          <a:p>
            <a:endParaRPr lang="en-CA"/>
          </a:p>
        </p:txBody>
      </p:sp>
      <p:sp>
        <p:nvSpPr>
          <p:cNvPr id="9" name="Espace réservé du numéro de diapositive 8">
            <a:extLst>
              <a:ext uri="{FF2B5EF4-FFF2-40B4-BE49-F238E27FC236}">
                <a16:creationId xmlns:a16="http://schemas.microsoft.com/office/drawing/2014/main" id="{DB08D3BD-A990-4A35-8904-F9F199B1CDA5}"/>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323579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113548-A25B-4E64-9722-161ADE6322F6}"/>
              </a:ext>
            </a:extLst>
          </p:cNvPr>
          <p:cNvSpPr>
            <a:spLocks noGrp="1"/>
          </p:cNvSpPr>
          <p:nvPr>
            <p:ph type="title"/>
          </p:nvPr>
        </p:nvSpPr>
        <p:spPr/>
        <p:txBody>
          <a:bodyPr/>
          <a:lstStyle/>
          <a:p>
            <a:r>
              <a:rPr lang="fr-FR"/>
              <a:t>Modifiez le style du titre</a:t>
            </a:r>
            <a:endParaRPr lang="en-CA"/>
          </a:p>
        </p:txBody>
      </p:sp>
      <p:sp>
        <p:nvSpPr>
          <p:cNvPr id="3" name="Espace réservé de la date 2">
            <a:extLst>
              <a:ext uri="{FF2B5EF4-FFF2-40B4-BE49-F238E27FC236}">
                <a16:creationId xmlns:a16="http://schemas.microsoft.com/office/drawing/2014/main" id="{60FAD928-69FC-44C8-9FDF-6D67CCA993DE}"/>
              </a:ext>
            </a:extLst>
          </p:cNvPr>
          <p:cNvSpPr>
            <a:spLocks noGrp="1"/>
          </p:cNvSpPr>
          <p:nvPr>
            <p:ph type="dt" sz="half" idx="10"/>
          </p:nvPr>
        </p:nvSpPr>
        <p:spPr/>
        <p:txBody>
          <a:bodyPr/>
          <a:lstStyle/>
          <a:p>
            <a:fld id="{CB403965-A2A1-4DC4-A8FE-21C86CB0CAB5}" type="datetime1">
              <a:rPr lang="en-CA" smtClean="0"/>
              <a:t>2020-12-16</a:t>
            </a:fld>
            <a:endParaRPr lang="en-CA"/>
          </a:p>
        </p:txBody>
      </p:sp>
      <p:sp>
        <p:nvSpPr>
          <p:cNvPr id="4" name="Espace réservé du pied de page 3">
            <a:extLst>
              <a:ext uri="{FF2B5EF4-FFF2-40B4-BE49-F238E27FC236}">
                <a16:creationId xmlns:a16="http://schemas.microsoft.com/office/drawing/2014/main" id="{B3B6E4D7-8A7C-4BC1-A14C-FBDAE5ED8426}"/>
              </a:ext>
            </a:extLst>
          </p:cNvPr>
          <p:cNvSpPr>
            <a:spLocks noGrp="1"/>
          </p:cNvSpPr>
          <p:nvPr>
            <p:ph type="ftr" sz="quarter" idx="11"/>
          </p:nvPr>
        </p:nvSpPr>
        <p:spPr/>
        <p:txBody>
          <a:bodyPr/>
          <a:lstStyle/>
          <a:p>
            <a:endParaRPr lang="en-CA"/>
          </a:p>
        </p:txBody>
      </p:sp>
      <p:sp>
        <p:nvSpPr>
          <p:cNvPr id="5" name="Espace réservé du numéro de diapositive 4">
            <a:extLst>
              <a:ext uri="{FF2B5EF4-FFF2-40B4-BE49-F238E27FC236}">
                <a16:creationId xmlns:a16="http://schemas.microsoft.com/office/drawing/2014/main" id="{2FA9A70B-F391-46AD-A6F4-F7955FDB409B}"/>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87549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9D3CFF1-BF5D-4AB1-BAF7-4345EC638509}"/>
              </a:ext>
            </a:extLst>
          </p:cNvPr>
          <p:cNvSpPr>
            <a:spLocks noGrp="1"/>
          </p:cNvSpPr>
          <p:nvPr>
            <p:ph type="dt" sz="half" idx="10"/>
          </p:nvPr>
        </p:nvSpPr>
        <p:spPr/>
        <p:txBody>
          <a:bodyPr/>
          <a:lstStyle/>
          <a:p>
            <a:fld id="{AC8957D5-070B-4833-9D73-5C859E9C50A4}" type="datetime1">
              <a:rPr lang="en-CA" smtClean="0"/>
              <a:t>2020-12-16</a:t>
            </a:fld>
            <a:endParaRPr lang="en-CA"/>
          </a:p>
        </p:txBody>
      </p:sp>
      <p:sp>
        <p:nvSpPr>
          <p:cNvPr id="3" name="Espace réservé du pied de page 2">
            <a:extLst>
              <a:ext uri="{FF2B5EF4-FFF2-40B4-BE49-F238E27FC236}">
                <a16:creationId xmlns:a16="http://schemas.microsoft.com/office/drawing/2014/main" id="{ECBE41BD-4412-4FBD-BFD3-46E231B794BB}"/>
              </a:ext>
            </a:extLst>
          </p:cNvPr>
          <p:cNvSpPr>
            <a:spLocks noGrp="1"/>
          </p:cNvSpPr>
          <p:nvPr>
            <p:ph type="ftr" sz="quarter" idx="11"/>
          </p:nvPr>
        </p:nvSpPr>
        <p:spPr/>
        <p:txBody>
          <a:bodyPr/>
          <a:lstStyle/>
          <a:p>
            <a:endParaRPr lang="en-CA"/>
          </a:p>
        </p:txBody>
      </p:sp>
      <p:sp>
        <p:nvSpPr>
          <p:cNvPr id="4" name="Espace réservé du numéro de diapositive 3">
            <a:extLst>
              <a:ext uri="{FF2B5EF4-FFF2-40B4-BE49-F238E27FC236}">
                <a16:creationId xmlns:a16="http://schemas.microsoft.com/office/drawing/2014/main" id="{62C72CE6-D34C-49D1-A454-7C69D37569A4}"/>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134128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D7BFD2-F4FD-4F08-B447-7A9974B2406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du contenu 2">
            <a:extLst>
              <a:ext uri="{FF2B5EF4-FFF2-40B4-BE49-F238E27FC236}">
                <a16:creationId xmlns:a16="http://schemas.microsoft.com/office/drawing/2014/main" id="{9A59CD15-14A6-483A-B53B-BF1FA2A51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texte 3">
            <a:extLst>
              <a:ext uri="{FF2B5EF4-FFF2-40B4-BE49-F238E27FC236}">
                <a16:creationId xmlns:a16="http://schemas.microsoft.com/office/drawing/2014/main" id="{4547A172-9597-4048-8A95-1D6056F67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C56E0D6-AAE3-43B8-B35B-7EEB041A0A1E}"/>
              </a:ext>
            </a:extLst>
          </p:cNvPr>
          <p:cNvSpPr>
            <a:spLocks noGrp="1"/>
          </p:cNvSpPr>
          <p:nvPr>
            <p:ph type="dt" sz="half" idx="10"/>
          </p:nvPr>
        </p:nvSpPr>
        <p:spPr/>
        <p:txBody>
          <a:bodyPr/>
          <a:lstStyle/>
          <a:p>
            <a:fld id="{62D6986E-63A1-4521-8CD0-20DE54B81DF4}" type="datetime1">
              <a:rPr lang="en-CA" smtClean="0"/>
              <a:t>2020-12-16</a:t>
            </a:fld>
            <a:endParaRPr lang="en-CA"/>
          </a:p>
        </p:txBody>
      </p:sp>
      <p:sp>
        <p:nvSpPr>
          <p:cNvPr id="6" name="Espace réservé du pied de page 5">
            <a:extLst>
              <a:ext uri="{FF2B5EF4-FFF2-40B4-BE49-F238E27FC236}">
                <a16:creationId xmlns:a16="http://schemas.microsoft.com/office/drawing/2014/main" id="{D5C7E314-569C-4389-8968-8364D675AE9E}"/>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BE0CD5D7-A427-47D9-8B6F-2095DBBFA433}"/>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46150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85933-3F85-4A81-AB48-AB53BDD571F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pour une image  2">
            <a:extLst>
              <a:ext uri="{FF2B5EF4-FFF2-40B4-BE49-F238E27FC236}">
                <a16:creationId xmlns:a16="http://schemas.microsoft.com/office/drawing/2014/main" id="{EE3859B8-389C-4B48-A4F3-11D943CED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ce réservé du texte 3">
            <a:extLst>
              <a:ext uri="{FF2B5EF4-FFF2-40B4-BE49-F238E27FC236}">
                <a16:creationId xmlns:a16="http://schemas.microsoft.com/office/drawing/2014/main" id="{FE8D65A3-4FA3-4605-99A3-E17751DD2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A03B98D8-C91B-46F3-BB3E-46355BEDC99D}"/>
              </a:ext>
            </a:extLst>
          </p:cNvPr>
          <p:cNvSpPr>
            <a:spLocks noGrp="1"/>
          </p:cNvSpPr>
          <p:nvPr>
            <p:ph type="dt" sz="half" idx="10"/>
          </p:nvPr>
        </p:nvSpPr>
        <p:spPr/>
        <p:txBody>
          <a:bodyPr/>
          <a:lstStyle/>
          <a:p>
            <a:fld id="{2DF454D2-436D-4867-A6B5-AA82B5548399}" type="datetime1">
              <a:rPr lang="en-CA" smtClean="0"/>
              <a:t>2020-12-16</a:t>
            </a:fld>
            <a:endParaRPr lang="en-CA"/>
          </a:p>
        </p:txBody>
      </p:sp>
      <p:sp>
        <p:nvSpPr>
          <p:cNvPr id="6" name="Espace réservé du pied de page 5">
            <a:extLst>
              <a:ext uri="{FF2B5EF4-FFF2-40B4-BE49-F238E27FC236}">
                <a16:creationId xmlns:a16="http://schemas.microsoft.com/office/drawing/2014/main" id="{105D0F64-47B8-42A6-BDBE-1BA1956A9E5C}"/>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6AF657BA-954A-434D-8BCA-86FF4E1200ED}"/>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4089655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7EA0529-50EB-459D-BDC6-9BE33C8848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4C7062F7-94CC-41B7-9118-F191EA2C3E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CF7C2787-ECA5-461A-9F38-1723351B10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7F820-D17B-457E-864D-79B0F1437387}" type="datetime1">
              <a:rPr lang="en-CA" smtClean="0"/>
              <a:t>2020-12-16</a:t>
            </a:fld>
            <a:endParaRPr lang="en-CA"/>
          </a:p>
        </p:txBody>
      </p:sp>
      <p:sp>
        <p:nvSpPr>
          <p:cNvPr id="5" name="Espace réservé du pied de page 4">
            <a:extLst>
              <a:ext uri="{FF2B5EF4-FFF2-40B4-BE49-F238E27FC236}">
                <a16:creationId xmlns:a16="http://schemas.microsoft.com/office/drawing/2014/main" id="{710DA2CA-09B9-4625-9EA3-3B8DC3DCC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ce réservé du numéro de diapositive 5">
            <a:extLst>
              <a:ext uri="{FF2B5EF4-FFF2-40B4-BE49-F238E27FC236}">
                <a16:creationId xmlns:a16="http://schemas.microsoft.com/office/drawing/2014/main" id="{EB8CBB43-2F64-42F1-9137-29DA380DD6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FDA8-C380-487C-8262-56859A965823}" type="slidenum">
              <a:rPr lang="en-CA" smtClean="0"/>
              <a:t>‹#›</a:t>
            </a:fld>
            <a:endParaRPr lang="en-CA"/>
          </a:p>
        </p:txBody>
      </p:sp>
    </p:spTree>
    <p:extLst>
      <p:ext uri="{BB962C8B-B14F-4D97-AF65-F5344CB8AC3E}">
        <p14:creationId xmlns:p14="http://schemas.microsoft.com/office/powerpoint/2010/main" val="1077423163"/>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image" Target="../media/image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5" Type="http://schemas.openxmlformats.org/officeDocument/2006/relationships/image" Target="../media/image3.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tags" Target="../tags/tag68.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1.xml"/><Relationship Id="rId7" Type="http://schemas.openxmlformats.org/officeDocument/2006/relationships/notesSlide" Target="../notesSlides/notesSlide1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2.xml"/><Relationship Id="rId5" Type="http://schemas.openxmlformats.org/officeDocument/2006/relationships/tags" Target="../tags/tag73.xml"/><Relationship Id="rId4" Type="http://schemas.openxmlformats.org/officeDocument/2006/relationships/tags" Target="../tags/tag72.xml"/></Relationships>
</file>

<file path=ppt/slides/_rels/slide13.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hyperlink" Target="https://doi.org/10.5198/jtlu.2018.1132" TargetMode="Externa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77.xml"/></Relationships>
</file>

<file path=ppt/slides/_rels/slide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4.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7.xml"/><Relationship Id="rId7" Type="http://schemas.openxmlformats.org/officeDocument/2006/relationships/notesSlide" Target="../notesSlides/notesSlide3.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4.xml"/><Relationship Id="rId5" Type="http://schemas.openxmlformats.org/officeDocument/2006/relationships/tags" Target="../tags/tag19.xml"/><Relationship Id="rId4" Type="http://schemas.openxmlformats.org/officeDocument/2006/relationships/tags" Target="../tags/tag18.xml"/></Relationships>
</file>

<file path=ppt/slides/_rels/slide4.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notesSlide" Target="../notesSlides/notesSlide4.xml"/><Relationship Id="rId3" Type="http://schemas.openxmlformats.org/officeDocument/2006/relationships/tags" Target="../tags/tag22.xml"/><Relationship Id="rId21" Type="http://schemas.openxmlformats.org/officeDocument/2006/relationships/image" Target="../media/image7.png"/><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slideLayout" Target="../slideLayouts/slideLayout4.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hyperlink" Target="http://www.metrovancouver.org/" TargetMode="Externa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image" Target="../media/image9.png"/><Relationship Id="rId10" Type="http://schemas.openxmlformats.org/officeDocument/2006/relationships/tags" Target="../tags/tag29.xml"/><Relationship Id="rId19" Type="http://schemas.openxmlformats.org/officeDocument/2006/relationships/image" Target="../media/image6.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38.xml"/><Relationship Id="rId7"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hyperlink" Target="https://www.walkscore.com/" TargetMode="External"/><Relationship Id="rId4" Type="http://schemas.openxmlformats.org/officeDocument/2006/relationships/tags" Target="../tags/tag39.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12.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2.png"/><Relationship Id="rId5" Type="http://schemas.openxmlformats.org/officeDocument/2006/relationships/tags" Target="../tags/tag46.xml"/><Relationship Id="rId10" Type="http://schemas.openxmlformats.org/officeDocument/2006/relationships/image" Target="../media/image11.png"/><Relationship Id="rId4" Type="http://schemas.openxmlformats.org/officeDocument/2006/relationships/tags" Target="../tags/tag45.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52.xml"/></Relationships>
</file>

<file path=ppt/slides/_rels/slide8.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56.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59.xml"/><Relationship Id="rId7" Type="http://schemas.openxmlformats.org/officeDocument/2006/relationships/notesSlide" Target="../notesSlides/notesSlide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2.xml"/><Relationship Id="rId5" Type="http://schemas.openxmlformats.org/officeDocument/2006/relationships/tags" Target="../tags/tag61.xml"/><Relationship Id="rId4" Type="http://schemas.openxmlformats.org/officeDocument/2006/relationships/tags" Target="../tags/tag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294969" y="3804012"/>
            <a:ext cx="12725578" cy="1919767"/>
          </a:xfrm>
          <a:prstGeom prst="roundRect">
            <a:avLst/>
          </a:prstGeom>
          <a:solidFill>
            <a:schemeClr val="accent5">
              <a:lumMod val="50000"/>
              <a:alpha val="84706"/>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solidFill>
                <a:schemeClr val="accent5">
                  <a:lumMod val="20000"/>
                  <a:lumOff val="80000"/>
                </a:schemeClr>
              </a:solidFill>
            </a:endParaRPr>
          </a:p>
          <a:p>
            <a:pPr algn="r"/>
            <a:endParaRPr lang="fr-CA" dirty="0">
              <a:solidFill>
                <a:schemeClr val="accent5">
                  <a:lumMod val="20000"/>
                  <a:lumOff val="80000"/>
                </a:schemeClr>
              </a:solidFill>
            </a:endParaRPr>
          </a:p>
        </p:txBody>
      </p:sp>
      <p:sp>
        <p:nvSpPr>
          <p:cNvPr id="13" name="ZoneTexte 12">
            <a:extLst>
              <a:ext uri="{FF2B5EF4-FFF2-40B4-BE49-F238E27FC236}">
                <a16:creationId xmlns:a16="http://schemas.microsoft.com/office/drawing/2014/main" id="{45C5000F-CD38-4B2E-A89F-BFD7BEA9FDEF}"/>
              </a:ext>
            </a:extLst>
          </p:cNvPr>
          <p:cNvSpPr txBox="1"/>
          <p:nvPr>
            <p:custDataLst>
              <p:tags r:id="rId2"/>
            </p:custDataLst>
          </p:nvPr>
        </p:nvSpPr>
        <p:spPr>
          <a:xfrm>
            <a:off x="6025044" y="1600790"/>
            <a:ext cx="5914542" cy="2062103"/>
          </a:xfrm>
          <a:prstGeom prst="rect">
            <a:avLst/>
          </a:prstGeom>
          <a:noFill/>
        </p:spPr>
        <p:txBody>
          <a:bodyPr wrap="square" rtlCol="0">
            <a:spAutoFit/>
          </a:bodyPr>
          <a:lstStyle/>
          <a:p>
            <a:pPr algn="r"/>
            <a:r>
              <a:rPr lang="fr-FR" sz="3200" b="1" dirty="0" smtClean="0">
                <a:solidFill>
                  <a:srgbClr val="587643"/>
                </a:solidFill>
              </a:rPr>
              <a:t>Présentation d’un phénomène </a:t>
            </a:r>
            <a:r>
              <a:rPr lang="fr-FR" sz="3200" b="1" dirty="0">
                <a:solidFill>
                  <a:srgbClr val="587643"/>
                </a:solidFill>
              </a:rPr>
              <a:t>de</a:t>
            </a:r>
          </a:p>
          <a:p>
            <a:pPr algn="r"/>
            <a:r>
              <a:rPr lang="fr-FR" sz="3200" b="1" dirty="0">
                <a:solidFill>
                  <a:srgbClr val="587643"/>
                </a:solidFill>
              </a:rPr>
              <a:t>santé publique </a:t>
            </a:r>
            <a:r>
              <a:rPr lang="fr-FR" sz="3200" b="1" dirty="0" smtClean="0">
                <a:solidFill>
                  <a:srgbClr val="587643"/>
                </a:solidFill>
              </a:rPr>
              <a:t>à </a:t>
            </a:r>
            <a:r>
              <a:rPr lang="fr-FR" sz="3200" b="1" dirty="0">
                <a:solidFill>
                  <a:srgbClr val="587643"/>
                </a:solidFill>
              </a:rPr>
              <a:t>étudier à l’aide de </a:t>
            </a:r>
            <a:r>
              <a:rPr lang="fr-FR" sz="3200" b="1" dirty="0" smtClean="0">
                <a:solidFill>
                  <a:srgbClr val="587643"/>
                </a:solidFill>
              </a:rPr>
              <a:t>cartes </a:t>
            </a:r>
            <a:r>
              <a:rPr lang="fr-FR" sz="3200" b="1" dirty="0">
                <a:solidFill>
                  <a:srgbClr val="587643"/>
                </a:solidFill>
              </a:rPr>
              <a:t>et </a:t>
            </a:r>
            <a:r>
              <a:rPr lang="fr-FR" sz="3200" b="1" dirty="0" smtClean="0">
                <a:solidFill>
                  <a:srgbClr val="587643"/>
                </a:solidFill>
              </a:rPr>
              <a:t>d’analyses spatiales</a:t>
            </a:r>
            <a:endParaRPr lang="fr-FR" sz="3200" b="1" dirty="0">
              <a:solidFill>
                <a:srgbClr val="587643"/>
              </a:solidFill>
            </a:endParaRPr>
          </a:p>
          <a:p>
            <a:pPr algn="r"/>
            <a:endParaRPr lang="fr-CA" sz="3200" b="1" dirty="0" smtClean="0">
              <a:solidFill>
                <a:srgbClr val="587643"/>
              </a:solidFill>
            </a:endParaRPr>
          </a:p>
        </p:txBody>
      </p:sp>
      <p:sp>
        <p:nvSpPr>
          <p:cNvPr id="19" name="Sous-titre 2">
            <a:extLst>
              <a:ext uri="{FF2B5EF4-FFF2-40B4-BE49-F238E27FC236}">
                <a16:creationId xmlns:a16="http://schemas.microsoft.com/office/drawing/2014/main" id="{4461D03B-B848-463B-BD2F-1076B5EB669E}"/>
              </a:ext>
            </a:extLst>
          </p:cNvPr>
          <p:cNvSpPr txBox="1">
            <a:spLocks/>
          </p:cNvSpPr>
          <p:nvPr>
            <p:custDataLst>
              <p:tags r:id="rId3"/>
            </p:custDataLst>
          </p:nvPr>
        </p:nvSpPr>
        <p:spPr>
          <a:xfrm>
            <a:off x="2795586" y="270042"/>
            <a:ext cx="9144000" cy="671418"/>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CA" sz="1800" dirty="0" smtClean="0">
                <a:solidFill>
                  <a:srgbClr val="587643"/>
                </a:solidFill>
              </a:rPr>
              <a:t>Automne 2020 – GAE703</a:t>
            </a:r>
            <a:endParaRPr lang="fr-CA" sz="1800" dirty="0">
              <a:solidFill>
                <a:srgbClr val="587643"/>
              </a:solidFill>
            </a:endParaRPr>
          </a:p>
          <a:p>
            <a:pPr algn="r"/>
            <a:r>
              <a:rPr lang="fr-CA" sz="1800" dirty="0">
                <a:solidFill>
                  <a:srgbClr val="587643"/>
                </a:solidFill>
              </a:rPr>
              <a:t>Université de Sherbrooke</a:t>
            </a:r>
          </a:p>
        </p:txBody>
      </p:sp>
      <p:sp>
        <p:nvSpPr>
          <p:cNvPr id="21" name="Sous-titre 2">
            <a:extLst>
              <a:ext uri="{FF2B5EF4-FFF2-40B4-BE49-F238E27FC236}">
                <a16:creationId xmlns:a16="http://schemas.microsoft.com/office/drawing/2014/main" id="{0CC2DB85-391B-4840-843A-FA0C218E833F}"/>
              </a:ext>
            </a:extLst>
          </p:cNvPr>
          <p:cNvSpPr txBox="1">
            <a:spLocks/>
          </p:cNvSpPr>
          <p:nvPr>
            <p:custDataLst>
              <p:tags r:id="rId4"/>
            </p:custDataLst>
          </p:nvPr>
        </p:nvSpPr>
        <p:spPr>
          <a:xfrm>
            <a:off x="9285402" y="5933983"/>
            <a:ext cx="2465164" cy="356668"/>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CA" sz="1800" dirty="0">
                <a:solidFill>
                  <a:srgbClr val="587643"/>
                </a:solidFill>
              </a:rPr>
              <a:t> Par : </a:t>
            </a:r>
            <a:r>
              <a:rPr lang="fr-CA" sz="1800" dirty="0" smtClean="0">
                <a:solidFill>
                  <a:srgbClr val="587643"/>
                </a:solidFill>
              </a:rPr>
              <a:t>Vincent </a:t>
            </a:r>
            <a:r>
              <a:rPr lang="fr-CA" sz="1800" dirty="0">
                <a:solidFill>
                  <a:srgbClr val="587643"/>
                </a:solidFill>
              </a:rPr>
              <a:t>le Falher</a:t>
            </a:r>
          </a:p>
        </p:txBody>
      </p:sp>
      <p:sp>
        <p:nvSpPr>
          <p:cNvPr id="8" name="Rectangle 7"/>
          <p:cNvSpPr/>
          <p:nvPr>
            <p:custDataLst>
              <p:tags r:id="rId5"/>
            </p:custDataLst>
          </p:nvPr>
        </p:nvSpPr>
        <p:spPr>
          <a:xfrm>
            <a:off x="4406630" y="3889889"/>
            <a:ext cx="7645940" cy="1692771"/>
          </a:xfrm>
          <a:prstGeom prst="rect">
            <a:avLst/>
          </a:prstGeom>
        </p:spPr>
        <p:txBody>
          <a:bodyPr wrap="square">
            <a:spAutoFit/>
          </a:bodyPr>
          <a:lstStyle/>
          <a:p>
            <a:r>
              <a:rPr lang="fr-FR" sz="4000" b="1" dirty="0" smtClean="0">
                <a:solidFill>
                  <a:schemeClr val="bg1"/>
                </a:solidFill>
              </a:rPr>
              <a:t>Potentiel Piétonnier de la</a:t>
            </a:r>
          </a:p>
          <a:p>
            <a:r>
              <a:rPr lang="fr-FR" sz="4000" b="1" dirty="0" smtClean="0">
                <a:solidFill>
                  <a:schemeClr val="bg1"/>
                </a:solidFill>
              </a:rPr>
              <a:t>Ville de Brossard</a:t>
            </a:r>
          </a:p>
          <a:p>
            <a:r>
              <a:rPr lang="fr-FR" sz="2400" b="1" dirty="0" smtClean="0">
                <a:solidFill>
                  <a:schemeClr val="bg1"/>
                </a:solidFill>
              </a:rPr>
              <a:t>(Montérégie, rive-sud de Montréal)</a:t>
            </a:r>
            <a:endParaRPr lang="en-CA" sz="2400" dirty="0">
              <a:solidFill>
                <a:schemeClr val="bg1"/>
              </a:solidFill>
            </a:endParaRPr>
          </a:p>
        </p:txBody>
      </p:sp>
      <p:pic>
        <p:nvPicPr>
          <p:cNvPr id="2" name="Picture 1"/>
          <p:cNvPicPr>
            <a:picLocks noChangeAspect="1"/>
          </p:cNvPicPr>
          <p:nvPr>
            <p:custDataLst>
              <p:tags r:id="rId6"/>
            </p:custDataLst>
          </p:nvPr>
        </p:nvPicPr>
        <p:blipFill>
          <a:blip r:embed="rId13"/>
          <a:stretch>
            <a:fillRect/>
          </a:stretch>
        </p:blipFill>
        <p:spPr>
          <a:xfrm>
            <a:off x="307355" y="270042"/>
            <a:ext cx="3078747" cy="1607959"/>
          </a:xfrm>
          <a:prstGeom prst="rect">
            <a:avLst/>
          </a:prstGeom>
        </p:spPr>
      </p:pic>
      <p:pic>
        <p:nvPicPr>
          <p:cNvPr id="3" name="Picture 2"/>
          <p:cNvPicPr>
            <a:picLocks noChangeAspect="1"/>
          </p:cNvPicPr>
          <p:nvPr>
            <p:custDataLst>
              <p:tags r:id="rId7"/>
            </p:custDataLst>
          </p:nvPr>
        </p:nvPicPr>
        <p:blipFill>
          <a:blip r:embed="rId14"/>
          <a:stretch>
            <a:fillRect/>
          </a:stretch>
        </p:blipFill>
        <p:spPr>
          <a:xfrm>
            <a:off x="3502309" y="1706223"/>
            <a:ext cx="2408129" cy="1531753"/>
          </a:xfrm>
          <a:prstGeom prst="rect">
            <a:avLst/>
          </a:prstGeom>
        </p:spPr>
      </p:pic>
      <p:pic>
        <p:nvPicPr>
          <p:cNvPr id="5" name="Picture 4"/>
          <p:cNvPicPr>
            <a:picLocks noChangeAspect="1"/>
          </p:cNvPicPr>
          <p:nvPr>
            <p:custDataLst>
              <p:tags r:id="rId8"/>
            </p:custDataLst>
          </p:nvPr>
        </p:nvPicPr>
        <p:blipFill>
          <a:blip r:embed="rId15"/>
          <a:stretch>
            <a:fillRect/>
          </a:stretch>
        </p:blipFill>
        <p:spPr>
          <a:xfrm>
            <a:off x="3563275" y="270042"/>
            <a:ext cx="2347163" cy="1280271"/>
          </a:xfrm>
          <a:prstGeom prst="rect">
            <a:avLst/>
          </a:prstGeom>
        </p:spPr>
      </p:pic>
      <p:sp>
        <p:nvSpPr>
          <p:cNvPr id="9" name="Rectangle 8"/>
          <p:cNvSpPr/>
          <p:nvPr>
            <p:custDataLst>
              <p:tags r:id="rId9"/>
            </p:custDataLst>
          </p:nvPr>
        </p:nvSpPr>
        <p:spPr>
          <a:xfrm>
            <a:off x="1918221" y="1947918"/>
            <a:ext cx="1584088" cy="276999"/>
          </a:xfrm>
          <a:prstGeom prst="rect">
            <a:avLst/>
          </a:prstGeom>
        </p:spPr>
        <p:txBody>
          <a:bodyPr wrap="none">
            <a:spAutoFit/>
          </a:bodyPr>
          <a:lstStyle/>
          <a:p>
            <a:r>
              <a:rPr lang="en-CA" sz="1200" dirty="0"/>
              <a:t>(</a:t>
            </a:r>
            <a:r>
              <a:rPr lang="en-CA" sz="1200" dirty="0" err="1"/>
              <a:t>Mavoa</a:t>
            </a:r>
            <a:r>
              <a:rPr lang="en-CA" sz="1200" dirty="0"/>
              <a:t>, S. et al; 2018)</a:t>
            </a:r>
          </a:p>
        </p:txBody>
      </p:sp>
      <p:pic>
        <p:nvPicPr>
          <p:cNvPr id="10" name="Picture 9"/>
          <p:cNvPicPr>
            <a:picLocks noChangeAspect="1"/>
          </p:cNvPicPr>
          <p:nvPr>
            <p:custDataLst>
              <p:tags r:id="rId10"/>
            </p:custDataLst>
          </p:nvPr>
        </p:nvPicPr>
        <p:blipFill>
          <a:blip r:embed="rId16"/>
          <a:stretch>
            <a:fillRect/>
          </a:stretch>
        </p:blipFill>
        <p:spPr>
          <a:xfrm>
            <a:off x="165370" y="3873929"/>
            <a:ext cx="3998067" cy="1779931"/>
          </a:xfrm>
          <a:prstGeom prst="rect">
            <a:avLst/>
          </a:prstGeom>
        </p:spPr>
      </p:pic>
    </p:spTree>
    <p:extLst>
      <p:ext uri="{BB962C8B-B14F-4D97-AF65-F5344CB8AC3E}">
        <p14:creationId xmlns:p14="http://schemas.microsoft.com/office/powerpoint/2010/main" val="201483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333880" y="3379708"/>
            <a:ext cx="12725578" cy="191976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p>
          <a:p>
            <a:pPr algn="r"/>
            <a:endParaRPr lang="fr-CA" dirty="0"/>
          </a:p>
        </p:txBody>
      </p:sp>
      <p:sp>
        <p:nvSpPr>
          <p:cNvPr id="12" name="ZoneTexte 11">
            <a:extLst>
              <a:ext uri="{FF2B5EF4-FFF2-40B4-BE49-F238E27FC236}">
                <a16:creationId xmlns:a16="http://schemas.microsoft.com/office/drawing/2014/main" id="{CB644610-C660-45F9-B3FA-183EE5A6FD53}"/>
              </a:ext>
            </a:extLst>
          </p:cNvPr>
          <p:cNvSpPr txBox="1"/>
          <p:nvPr>
            <p:custDataLst>
              <p:tags r:id="rId2"/>
            </p:custDataLst>
          </p:nvPr>
        </p:nvSpPr>
        <p:spPr>
          <a:xfrm>
            <a:off x="3576296" y="3847673"/>
            <a:ext cx="5039408" cy="1084912"/>
          </a:xfrm>
          <a:prstGeom prst="rect">
            <a:avLst/>
          </a:prstGeom>
          <a:noFill/>
        </p:spPr>
        <p:txBody>
          <a:bodyPr wrap="square" rtlCol="0">
            <a:spAutoFit/>
          </a:bodyPr>
          <a:lstStyle/>
          <a:p>
            <a:pPr algn="ctr">
              <a:lnSpc>
                <a:spcPct val="114000"/>
              </a:lnSpc>
            </a:pPr>
            <a:r>
              <a:rPr lang="fr-CA" sz="6000" b="1" dirty="0" smtClean="0">
                <a:solidFill>
                  <a:schemeClr val="bg1"/>
                </a:solidFill>
                <a:effectLst>
                  <a:outerShdw blurRad="38100" dist="38100" dir="2700000" algn="tl">
                    <a:srgbClr val="000000">
                      <a:alpha val="43137"/>
                    </a:srgbClr>
                  </a:outerShdw>
                </a:effectLst>
              </a:rPr>
              <a:t>Questions ?</a:t>
            </a:r>
            <a:endParaRPr lang="fr-CA" sz="40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C84CC55B-1A27-413B-909E-FDD3546707D2}"/>
              </a:ext>
            </a:extLst>
          </p:cNvPr>
          <p:cNvSpPr>
            <a:spLocks noGrp="1"/>
          </p:cNvSpPr>
          <p:nvPr>
            <p:ph type="sldNum" sz="quarter" idx="12"/>
            <p:custDataLst>
              <p:tags r:id="rId3"/>
            </p:custDataLst>
          </p:nvPr>
        </p:nvSpPr>
        <p:spPr/>
        <p:txBody>
          <a:bodyPr/>
          <a:lstStyle/>
          <a:p>
            <a:fld id="{0730FDA8-C380-487C-8262-56859A965823}" type="slidenum">
              <a:rPr lang="en-CA" smtClean="0"/>
              <a:t>10</a:t>
            </a:fld>
            <a:endParaRPr lang="en-CA"/>
          </a:p>
        </p:txBody>
      </p:sp>
      <p:sp>
        <p:nvSpPr>
          <p:cNvPr id="4" name="Rectangle 3"/>
          <p:cNvSpPr/>
          <p:nvPr/>
        </p:nvSpPr>
        <p:spPr>
          <a:xfrm>
            <a:off x="5412159" y="-238662"/>
            <a:ext cx="1367682" cy="3384388"/>
          </a:xfrm>
          <a:prstGeom prst="rect">
            <a:avLst/>
          </a:prstGeom>
        </p:spPr>
        <p:txBody>
          <a:bodyPr wrap="none">
            <a:spAutoFit/>
          </a:bodyPr>
          <a:lstStyle/>
          <a:p>
            <a:pPr algn="ctr">
              <a:lnSpc>
                <a:spcPct val="114000"/>
              </a:lnSpc>
            </a:pPr>
            <a:r>
              <a:rPr lang="fr-CA" sz="19900" b="1" dirty="0">
                <a:solidFill>
                  <a:schemeClr val="bg1">
                    <a:lumMod val="95000"/>
                  </a:schemeClr>
                </a:solidFill>
                <a:effectLst>
                  <a:outerShdw blurRad="38100" dist="38100" dir="2700000" algn="tl">
                    <a:srgbClr val="000000">
                      <a:alpha val="43137"/>
                    </a:srgbClr>
                  </a:outerShdw>
                </a:effectLst>
              </a:rPr>
              <a:t>?</a:t>
            </a:r>
            <a:endParaRPr lang="fr-CA" sz="9600" b="1" dirty="0">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33207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Exemple de caractéristiques influençant le Potentiel Piétonnier</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11</a:t>
            </a:fld>
            <a:endParaRPr lang="en-CA"/>
          </a:p>
        </p:txBody>
      </p:sp>
      <p:sp>
        <p:nvSpPr>
          <p:cNvPr id="7" name="Rectangle 6"/>
          <p:cNvSpPr/>
          <p:nvPr>
            <p:custDataLst>
              <p:tags r:id="rId4"/>
            </p:custDataLst>
          </p:nvPr>
        </p:nvSpPr>
        <p:spPr>
          <a:xfrm>
            <a:off x="409574" y="1136368"/>
            <a:ext cx="11258551" cy="4832092"/>
          </a:xfrm>
          <a:prstGeom prst="rect">
            <a:avLst/>
          </a:prstGeom>
        </p:spPr>
        <p:txBody>
          <a:bodyPr wrap="square">
            <a:spAutoFit/>
          </a:bodyPr>
          <a:lstStyle/>
          <a:p>
            <a:r>
              <a:rPr lang="fr-FR" sz="2800" dirty="0">
                <a:solidFill>
                  <a:srgbClr val="7869CC"/>
                </a:solidFill>
                <a:latin typeface="Arial" panose="020B0604020202020204" pitchFamily="34" charset="0"/>
              </a:rPr>
              <a:t>Sécurité, criminalité, accès</a:t>
            </a:r>
            <a:r>
              <a:rPr lang="fr-FR" sz="2800" dirty="0">
                <a:solidFill>
                  <a:srgbClr val="0000A0"/>
                </a:solidFill>
                <a:latin typeface="Arial" panose="020B0604020202020204" pitchFamily="34" charset="0"/>
              </a:rPr>
              <a:t> aux </a:t>
            </a:r>
            <a:r>
              <a:rPr lang="fr-FR" sz="2800" dirty="0">
                <a:solidFill>
                  <a:srgbClr val="57449A"/>
                </a:solidFill>
                <a:latin typeface="Arial" panose="020B0604020202020204" pitchFamily="34" charset="0"/>
              </a:rPr>
              <a:t>installations</a:t>
            </a:r>
            <a:r>
              <a:rPr lang="fr-FR" sz="2800" dirty="0">
                <a:solidFill>
                  <a:srgbClr val="0000A0"/>
                </a:solidFill>
                <a:latin typeface="Arial" panose="020B0604020202020204" pitchFamily="34" charset="0"/>
              </a:rPr>
              <a:t> </a:t>
            </a:r>
            <a:r>
              <a:rPr lang="fr-FR" sz="2800" dirty="0">
                <a:solidFill>
                  <a:srgbClr val="5D2BF7"/>
                </a:solidFill>
                <a:latin typeface="Arial" panose="020B0604020202020204" pitchFamily="34" charset="0"/>
              </a:rPr>
              <a:t>récréatives, accès</a:t>
            </a:r>
            <a:r>
              <a:rPr lang="fr-FR" sz="2800" dirty="0">
                <a:solidFill>
                  <a:srgbClr val="0000A0"/>
                </a:solidFill>
                <a:latin typeface="Arial" panose="020B0604020202020204" pitchFamily="34" charset="0"/>
              </a:rPr>
              <a:t> aux </a:t>
            </a:r>
            <a:r>
              <a:rPr lang="fr-FR" sz="2800" dirty="0">
                <a:solidFill>
                  <a:srgbClr val="5D4BD7"/>
                </a:solidFill>
                <a:latin typeface="Arial" panose="020B0604020202020204" pitchFamily="34" charset="0"/>
              </a:rPr>
              <a:t>parcs</a:t>
            </a:r>
            <a:r>
              <a:rPr lang="fr-FR" sz="2800" dirty="0">
                <a:solidFill>
                  <a:srgbClr val="0000A0"/>
                </a:solidFill>
                <a:latin typeface="Arial" panose="020B0604020202020204" pitchFamily="34" charset="0"/>
              </a:rPr>
              <a:t> </a:t>
            </a:r>
            <a:r>
              <a:rPr lang="fr-FR" sz="2800" dirty="0">
                <a:solidFill>
                  <a:srgbClr val="4E2AB4"/>
                </a:solidFill>
                <a:latin typeface="Arial" panose="020B0604020202020204" pitchFamily="34" charset="0"/>
              </a:rPr>
              <a:t>et</a:t>
            </a:r>
            <a:r>
              <a:rPr lang="fr-FR" sz="2800" dirty="0">
                <a:solidFill>
                  <a:srgbClr val="0000A0"/>
                </a:solidFill>
                <a:latin typeface="Arial" panose="020B0604020202020204" pitchFamily="34" charset="0"/>
              </a:rPr>
              <a:t> </a:t>
            </a:r>
            <a:r>
              <a:rPr lang="fr-FR" sz="2800" dirty="0">
                <a:solidFill>
                  <a:srgbClr val="7C2C89"/>
                </a:solidFill>
                <a:latin typeface="Arial" panose="020B0604020202020204" pitchFamily="34" charset="0"/>
              </a:rPr>
              <a:t>aux</a:t>
            </a:r>
            <a:r>
              <a:rPr lang="fr-FR" sz="2800" dirty="0">
                <a:solidFill>
                  <a:srgbClr val="0000A0"/>
                </a:solidFill>
                <a:latin typeface="Arial" panose="020B0604020202020204" pitchFamily="34" charset="0"/>
              </a:rPr>
              <a:t> </a:t>
            </a:r>
            <a:r>
              <a:rPr lang="fr-FR" sz="2800" dirty="0">
                <a:solidFill>
                  <a:srgbClr val="1D3D80"/>
                </a:solidFill>
                <a:latin typeface="Arial" panose="020B0604020202020204" pitchFamily="34" charset="0"/>
              </a:rPr>
              <a:t>espaces</a:t>
            </a:r>
            <a:r>
              <a:rPr lang="fr-FR" sz="2800" dirty="0">
                <a:solidFill>
                  <a:srgbClr val="0000A0"/>
                </a:solidFill>
                <a:latin typeface="Arial" panose="020B0604020202020204" pitchFamily="34" charset="0"/>
              </a:rPr>
              <a:t> </a:t>
            </a:r>
            <a:r>
              <a:rPr lang="fr-FR" sz="2800" dirty="0">
                <a:solidFill>
                  <a:srgbClr val="6E7BC7"/>
                </a:solidFill>
                <a:latin typeface="Arial" panose="020B0604020202020204" pitchFamily="34" charset="0"/>
              </a:rPr>
              <a:t>publics</a:t>
            </a:r>
            <a:r>
              <a:rPr lang="fr-FR" sz="2800" dirty="0">
                <a:solidFill>
                  <a:srgbClr val="0000A0"/>
                </a:solidFill>
                <a:latin typeface="Arial" panose="020B0604020202020204" pitchFamily="34" charset="0"/>
              </a:rPr>
              <a:t> </a:t>
            </a:r>
            <a:r>
              <a:rPr lang="fr-FR" sz="2800" dirty="0">
                <a:solidFill>
                  <a:srgbClr val="543581"/>
                </a:solidFill>
                <a:latin typeface="Arial" panose="020B0604020202020204" pitchFamily="34" charset="0"/>
              </a:rPr>
              <a:t>ouverts, verdure,</a:t>
            </a:r>
            <a:r>
              <a:rPr lang="fr-FR" sz="2800" dirty="0">
                <a:solidFill>
                  <a:srgbClr val="0000A0"/>
                </a:solidFill>
                <a:latin typeface="Arial" panose="020B0604020202020204" pitchFamily="34" charset="0"/>
              </a:rPr>
              <a:t> </a:t>
            </a:r>
            <a:r>
              <a:rPr lang="fr-FR" sz="2800" dirty="0">
                <a:solidFill>
                  <a:srgbClr val="6F76E1"/>
                </a:solidFill>
                <a:latin typeface="Arial" panose="020B0604020202020204" pitchFamily="34" charset="0"/>
              </a:rPr>
              <a:t>un</a:t>
            </a:r>
            <a:r>
              <a:rPr lang="fr-FR" sz="2800" dirty="0">
                <a:solidFill>
                  <a:srgbClr val="0000A0"/>
                </a:solidFill>
                <a:latin typeface="Arial" panose="020B0604020202020204" pitchFamily="34" charset="0"/>
              </a:rPr>
              <a:t> </a:t>
            </a:r>
            <a:r>
              <a:rPr lang="fr-FR" sz="2800" dirty="0">
                <a:solidFill>
                  <a:srgbClr val="681ABF"/>
                </a:solidFill>
                <a:latin typeface="Arial" panose="020B0604020202020204" pitchFamily="34" charset="0"/>
              </a:rPr>
              <a:t>paysage</a:t>
            </a:r>
            <a:r>
              <a:rPr lang="fr-FR" sz="2800" dirty="0">
                <a:solidFill>
                  <a:srgbClr val="0000A0"/>
                </a:solidFill>
                <a:latin typeface="Arial" panose="020B0604020202020204" pitchFamily="34" charset="0"/>
              </a:rPr>
              <a:t> esthétiquement </a:t>
            </a:r>
            <a:r>
              <a:rPr lang="fr-FR" sz="2800" dirty="0">
                <a:solidFill>
                  <a:srgbClr val="5B6490"/>
                </a:solidFill>
                <a:latin typeface="Arial" panose="020B0604020202020204" pitchFamily="34" charset="0"/>
              </a:rPr>
              <a:t>agréable,</a:t>
            </a:r>
            <a:r>
              <a:rPr lang="fr-FR" sz="2800" dirty="0">
                <a:solidFill>
                  <a:srgbClr val="0000A0"/>
                </a:solidFill>
                <a:latin typeface="Arial" panose="020B0604020202020204" pitchFamily="34" charset="0"/>
              </a:rPr>
              <a:t> </a:t>
            </a:r>
            <a:r>
              <a:rPr lang="fr-FR" sz="2800" dirty="0">
                <a:solidFill>
                  <a:srgbClr val="6370D7"/>
                </a:solidFill>
                <a:latin typeface="Arial" panose="020B0604020202020204" pitchFamily="34" charset="0"/>
              </a:rPr>
              <a:t>infrastructure</a:t>
            </a:r>
            <a:r>
              <a:rPr lang="fr-FR" sz="2800" dirty="0">
                <a:solidFill>
                  <a:srgbClr val="0000A0"/>
                </a:solidFill>
                <a:latin typeface="Arial" panose="020B0604020202020204" pitchFamily="34" charset="0"/>
              </a:rPr>
              <a:t> </a:t>
            </a:r>
            <a:r>
              <a:rPr lang="fr-FR" sz="2800" dirty="0">
                <a:solidFill>
                  <a:srgbClr val="2368F8"/>
                </a:solidFill>
                <a:latin typeface="Arial" panose="020B0604020202020204" pitchFamily="34" charset="0"/>
              </a:rPr>
              <a:t>propice</a:t>
            </a:r>
            <a:r>
              <a:rPr lang="fr-FR" sz="2800" dirty="0">
                <a:solidFill>
                  <a:srgbClr val="0000A0"/>
                </a:solidFill>
                <a:latin typeface="Arial" panose="020B0604020202020204" pitchFamily="34" charset="0"/>
              </a:rPr>
              <a:t> </a:t>
            </a:r>
            <a:r>
              <a:rPr lang="fr-FR" sz="2800" dirty="0">
                <a:solidFill>
                  <a:srgbClr val="422FB6"/>
                </a:solidFill>
                <a:latin typeface="Arial" panose="020B0604020202020204" pitchFamily="34" charset="0"/>
              </a:rPr>
              <a:t>à</a:t>
            </a:r>
            <a:r>
              <a:rPr lang="fr-FR" sz="2800" dirty="0">
                <a:solidFill>
                  <a:srgbClr val="0000A0"/>
                </a:solidFill>
                <a:latin typeface="Arial" panose="020B0604020202020204" pitchFamily="34" charset="0"/>
              </a:rPr>
              <a:t> </a:t>
            </a:r>
            <a:r>
              <a:rPr lang="fr-FR" sz="2800" dirty="0">
                <a:solidFill>
                  <a:srgbClr val="3022BD"/>
                </a:solidFill>
                <a:latin typeface="Arial" panose="020B0604020202020204" pitchFamily="34" charset="0"/>
              </a:rPr>
              <a:t>la</a:t>
            </a:r>
            <a:r>
              <a:rPr lang="fr-FR" sz="2800" dirty="0">
                <a:solidFill>
                  <a:srgbClr val="0000A0"/>
                </a:solidFill>
                <a:latin typeface="Arial" panose="020B0604020202020204" pitchFamily="34" charset="0"/>
              </a:rPr>
              <a:t> marche, </a:t>
            </a:r>
            <a:r>
              <a:rPr lang="fr-FR" sz="2800" dirty="0">
                <a:solidFill>
                  <a:srgbClr val="242FC6"/>
                </a:solidFill>
                <a:latin typeface="Arial" panose="020B0604020202020204" pitchFamily="34" charset="0"/>
              </a:rPr>
              <a:t>l’accès</a:t>
            </a:r>
            <a:r>
              <a:rPr lang="fr-FR" sz="2800" dirty="0">
                <a:solidFill>
                  <a:srgbClr val="0000A0"/>
                </a:solidFill>
                <a:latin typeface="Arial" panose="020B0604020202020204" pitchFamily="34" charset="0"/>
              </a:rPr>
              <a:t> </a:t>
            </a:r>
            <a:r>
              <a:rPr lang="fr-FR" sz="2800" dirty="0">
                <a:solidFill>
                  <a:srgbClr val="741182"/>
                </a:solidFill>
                <a:latin typeface="Arial" panose="020B0604020202020204" pitchFamily="34" charset="0"/>
              </a:rPr>
              <a:t>aux</a:t>
            </a:r>
            <a:r>
              <a:rPr lang="fr-FR" sz="2800" dirty="0">
                <a:solidFill>
                  <a:srgbClr val="0000A0"/>
                </a:solidFill>
                <a:latin typeface="Arial" panose="020B0604020202020204" pitchFamily="34" charset="0"/>
              </a:rPr>
              <a:t> transports </a:t>
            </a:r>
            <a:r>
              <a:rPr lang="fr-FR" sz="2800" dirty="0">
                <a:solidFill>
                  <a:srgbClr val="5961F5"/>
                </a:solidFill>
                <a:latin typeface="Arial" panose="020B0604020202020204" pitchFamily="34" charset="0"/>
              </a:rPr>
              <a:t>en</a:t>
            </a:r>
            <a:r>
              <a:rPr lang="fr-FR" sz="2800" dirty="0">
                <a:solidFill>
                  <a:srgbClr val="0000A0"/>
                </a:solidFill>
                <a:latin typeface="Arial" panose="020B0604020202020204" pitchFamily="34" charset="0"/>
              </a:rPr>
              <a:t> commun, </a:t>
            </a:r>
            <a:r>
              <a:rPr lang="fr-FR" sz="2800" dirty="0">
                <a:solidFill>
                  <a:srgbClr val="6912B9"/>
                </a:solidFill>
                <a:latin typeface="Arial" panose="020B0604020202020204" pitchFamily="34" charset="0"/>
              </a:rPr>
              <a:t>trottoir</a:t>
            </a:r>
            <a:r>
              <a:rPr lang="fr-FR" sz="2800" dirty="0">
                <a:solidFill>
                  <a:srgbClr val="0000A0"/>
                </a:solidFill>
                <a:latin typeface="Arial" panose="020B0604020202020204" pitchFamily="34" charset="0"/>
              </a:rPr>
              <a:t> déneigé, </a:t>
            </a:r>
            <a:r>
              <a:rPr lang="fr-FR" sz="2800" dirty="0">
                <a:solidFill>
                  <a:srgbClr val="1D6ADD"/>
                </a:solidFill>
                <a:latin typeface="Arial" panose="020B0604020202020204" pitchFamily="34" charset="0"/>
              </a:rPr>
              <a:t>confort,</a:t>
            </a:r>
            <a:r>
              <a:rPr lang="fr-FR" sz="2800" dirty="0">
                <a:solidFill>
                  <a:srgbClr val="0000A0"/>
                </a:solidFill>
                <a:latin typeface="Arial" panose="020B0604020202020204" pitchFamily="34" charset="0"/>
              </a:rPr>
              <a:t> sécurité </a:t>
            </a:r>
            <a:r>
              <a:rPr lang="fr-FR" sz="2800" dirty="0">
                <a:solidFill>
                  <a:srgbClr val="6D6F9A"/>
                </a:solidFill>
                <a:latin typeface="Arial" panose="020B0604020202020204" pitchFamily="34" charset="0"/>
              </a:rPr>
              <a:t>aux</a:t>
            </a:r>
            <a:r>
              <a:rPr lang="fr-FR" sz="2800" dirty="0">
                <a:solidFill>
                  <a:srgbClr val="0000A0"/>
                </a:solidFill>
                <a:latin typeface="Arial" panose="020B0604020202020204" pitchFamily="34" charset="0"/>
              </a:rPr>
              <a:t> piétons, rejoindre </a:t>
            </a:r>
            <a:r>
              <a:rPr lang="fr-FR" sz="2800" dirty="0">
                <a:solidFill>
                  <a:srgbClr val="4B2A88"/>
                </a:solidFill>
                <a:latin typeface="Arial" panose="020B0604020202020204" pitchFamily="34" charset="0"/>
              </a:rPr>
              <a:t>des</a:t>
            </a:r>
            <a:r>
              <a:rPr lang="fr-FR" sz="2800" dirty="0">
                <a:solidFill>
                  <a:srgbClr val="0000A0"/>
                </a:solidFill>
                <a:latin typeface="Arial" panose="020B0604020202020204" pitchFamily="34" charset="0"/>
              </a:rPr>
              <a:t> </a:t>
            </a:r>
            <a:r>
              <a:rPr lang="fr-FR" sz="2800" dirty="0">
                <a:solidFill>
                  <a:srgbClr val="4A6AD0"/>
                </a:solidFill>
                <a:latin typeface="Arial" panose="020B0604020202020204" pitchFamily="34" charset="0"/>
              </a:rPr>
              <a:t>destinations</a:t>
            </a:r>
            <a:r>
              <a:rPr lang="fr-FR" sz="2800" dirty="0">
                <a:solidFill>
                  <a:srgbClr val="0000A0"/>
                </a:solidFill>
                <a:latin typeface="Arial" panose="020B0604020202020204" pitchFamily="34" charset="0"/>
              </a:rPr>
              <a:t> </a:t>
            </a:r>
            <a:r>
              <a:rPr lang="fr-FR" sz="2800" dirty="0">
                <a:solidFill>
                  <a:srgbClr val="2C60CC"/>
                </a:solidFill>
                <a:latin typeface="Arial" panose="020B0604020202020204" pitchFamily="34" charset="0"/>
              </a:rPr>
              <a:t>variées</a:t>
            </a:r>
            <a:r>
              <a:rPr lang="fr-FR" sz="2800" dirty="0">
                <a:solidFill>
                  <a:srgbClr val="0000A0"/>
                </a:solidFill>
                <a:latin typeface="Arial" panose="020B0604020202020204" pitchFamily="34" charset="0"/>
              </a:rPr>
              <a:t> </a:t>
            </a:r>
            <a:r>
              <a:rPr lang="fr-FR" sz="2800" dirty="0">
                <a:solidFill>
                  <a:srgbClr val="321096"/>
                </a:solidFill>
                <a:latin typeface="Arial" panose="020B0604020202020204" pitchFamily="34" charset="0"/>
              </a:rPr>
              <a:t>dans</a:t>
            </a:r>
            <a:r>
              <a:rPr lang="fr-FR" sz="2800" dirty="0">
                <a:solidFill>
                  <a:srgbClr val="0000A0"/>
                </a:solidFill>
                <a:latin typeface="Arial" panose="020B0604020202020204" pitchFamily="34" charset="0"/>
              </a:rPr>
              <a:t> </a:t>
            </a:r>
            <a:r>
              <a:rPr lang="fr-FR" sz="2800" dirty="0">
                <a:solidFill>
                  <a:srgbClr val="2B639F"/>
                </a:solidFill>
                <a:latin typeface="Arial" panose="020B0604020202020204" pitchFamily="34" charset="0"/>
              </a:rPr>
              <a:t>un</a:t>
            </a:r>
            <a:r>
              <a:rPr lang="fr-FR" sz="2800" dirty="0">
                <a:solidFill>
                  <a:srgbClr val="0000A0"/>
                </a:solidFill>
                <a:latin typeface="Arial" panose="020B0604020202020204" pitchFamily="34" charset="0"/>
              </a:rPr>
              <a:t> </a:t>
            </a:r>
            <a:r>
              <a:rPr lang="fr-FR" sz="2800" dirty="0">
                <a:solidFill>
                  <a:srgbClr val="3D4DC6"/>
                </a:solidFill>
                <a:latin typeface="Arial" panose="020B0604020202020204" pitchFamily="34" charset="0"/>
              </a:rPr>
              <a:t>délai</a:t>
            </a:r>
            <a:r>
              <a:rPr lang="fr-FR" sz="2800" dirty="0">
                <a:solidFill>
                  <a:srgbClr val="0000A0"/>
                </a:solidFill>
                <a:latin typeface="Arial" panose="020B0604020202020204" pitchFamily="34" charset="0"/>
              </a:rPr>
              <a:t> </a:t>
            </a:r>
            <a:r>
              <a:rPr lang="fr-FR" sz="2800" dirty="0">
                <a:solidFill>
                  <a:srgbClr val="6053F7"/>
                </a:solidFill>
                <a:latin typeface="Arial" panose="020B0604020202020204" pitchFamily="34" charset="0"/>
              </a:rPr>
              <a:t>raisonnable,</a:t>
            </a:r>
            <a:r>
              <a:rPr lang="fr-FR" sz="2800" dirty="0">
                <a:solidFill>
                  <a:srgbClr val="0000A0"/>
                </a:solidFill>
                <a:latin typeface="Arial" panose="020B0604020202020204" pitchFamily="34" charset="0"/>
              </a:rPr>
              <a:t> offrent </a:t>
            </a:r>
            <a:r>
              <a:rPr lang="fr-FR" sz="2800" dirty="0">
                <a:solidFill>
                  <a:srgbClr val="6550DE"/>
                </a:solidFill>
                <a:latin typeface="Arial" panose="020B0604020202020204" pitchFamily="34" charset="0"/>
              </a:rPr>
              <a:t>un</a:t>
            </a:r>
            <a:r>
              <a:rPr lang="fr-FR" sz="2800" dirty="0">
                <a:solidFill>
                  <a:srgbClr val="0000A0"/>
                </a:solidFill>
                <a:latin typeface="Arial" panose="020B0604020202020204" pitchFamily="34" charset="0"/>
              </a:rPr>
              <a:t> intérêt visuel, </a:t>
            </a:r>
            <a:r>
              <a:rPr lang="fr-FR" sz="2800" dirty="0">
                <a:solidFill>
                  <a:srgbClr val="6664E0"/>
                </a:solidFill>
                <a:latin typeface="Arial" panose="020B0604020202020204" pitchFamily="34" charset="0"/>
              </a:rPr>
              <a:t>densité</a:t>
            </a:r>
            <a:r>
              <a:rPr lang="fr-FR" sz="2800" dirty="0">
                <a:solidFill>
                  <a:srgbClr val="0000A0"/>
                </a:solidFill>
                <a:latin typeface="Arial" panose="020B0604020202020204" pitchFamily="34" charset="0"/>
              </a:rPr>
              <a:t> </a:t>
            </a:r>
            <a:r>
              <a:rPr lang="fr-FR" sz="2800" dirty="0">
                <a:solidFill>
                  <a:srgbClr val="4E77B0"/>
                </a:solidFill>
                <a:latin typeface="Arial" panose="020B0604020202020204" pitchFamily="34" charset="0"/>
              </a:rPr>
              <a:t>d'habitation, diversité</a:t>
            </a:r>
            <a:r>
              <a:rPr lang="fr-FR" sz="2800" dirty="0">
                <a:solidFill>
                  <a:srgbClr val="0000A0"/>
                </a:solidFill>
                <a:latin typeface="Arial" panose="020B0604020202020204" pitchFamily="34" charset="0"/>
              </a:rPr>
              <a:t> </a:t>
            </a:r>
            <a:r>
              <a:rPr lang="fr-FR" sz="2800" dirty="0">
                <a:solidFill>
                  <a:srgbClr val="2E10D3"/>
                </a:solidFill>
                <a:latin typeface="Arial" panose="020B0604020202020204" pitchFamily="34" charset="0"/>
              </a:rPr>
              <a:t>des</a:t>
            </a:r>
            <a:r>
              <a:rPr lang="fr-FR" sz="2800" dirty="0">
                <a:solidFill>
                  <a:srgbClr val="0000A0"/>
                </a:solidFill>
                <a:latin typeface="Arial" panose="020B0604020202020204" pitchFamily="34" charset="0"/>
              </a:rPr>
              <a:t> </a:t>
            </a:r>
            <a:r>
              <a:rPr lang="fr-FR" sz="2800" dirty="0">
                <a:solidFill>
                  <a:srgbClr val="203BFC"/>
                </a:solidFill>
                <a:latin typeface="Arial" panose="020B0604020202020204" pitchFamily="34" charset="0"/>
              </a:rPr>
              <a:t>activités,</a:t>
            </a:r>
            <a:r>
              <a:rPr lang="fr-FR" sz="2800" dirty="0">
                <a:solidFill>
                  <a:srgbClr val="0000A0"/>
                </a:solidFill>
                <a:latin typeface="Arial" panose="020B0604020202020204" pitchFamily="34" charset="0"/>
              </a:rPr>
              <a:t> </a:t>
            </a:r>
            <a:r>
              <a:rPr lang="fr-FR" sz="2800" dirty="0">
                <a:solidFill>
                  <a:srgbClr val="713798"/>
                </a:solidFill>
                <a:latin typeface="Arial" panose="020B0604020202020204" pitchFamily="34" charset="0"/>
              </a:rPr>
              <a:t>design</a:t>
            </a:r>
            <a:r>
              <a:rPr lang="fr-FR" sz="2800" dirty="0">
                <a:solidFill>
                  <a:srgbClr val="0000A0"/>
                </a:solidFill>
                <a:latin typeface="Arial" panose="020B0604020202020204" pitchFamily="34" charset="0"/>
              </a:rPr>
              <a:t> </a:t>
            </a:r>
            <a:r>
              <a:rPr lang="fr-FR" sz="2800" dirty="0">
                <a:solidFill>
                  <a:srgbClr val="1D62DC"/>
                </a:solidFill>
                <a:latin typeface="Arial" panose="020B0604020202020204" pitchFamily="34" charset="0"/>
              </a:rPr>
              <a:t>de</a:t>
            </a:r>
            <a:r>
              <a:rPr lang="fr-FR" sz="2800" dirty="0">
                <a:solidFill>
                  <a:srgbClr val="0000A0"/>
                </a:solidFill>
                <a:latin typeface="Arial" panose="020B0604020202020204" pitchFamily="34" charset="0"/>
              </a:rPr>
              <a:t> </a:t>
            </a:r>
            <a:r>
              <a:rPr lang="fr-FR" sz="2800" dirty="0">
                <a:solidFill>
                  <a:srgbClr val="514FDE"/>
                </a:solidFill>
                <a:latin typeface="Arial" panose="020B0604020202020204" pitchFamily="34" charset="0"/>
              </a:rPr>
              <a:t>la</a:t>
            </a:r>
            <a:r>
              <a:rPr lang="fr-FR" sz="2800" dirty="0">
                <a:solidFill>
                  <a:srgbClr val="0000A0"/>
                </a:solidFill>
                <a:latin typeface="Arial" panose="020B0604020202020204" pitchFamily="34" charset="0"/>
              </a:rPr>
              <a:t> trame </a:t>
            </a:r>
            <a:r>
              <a:rPr lang="fr-FR" sz="2800" dirty="0">
                <a:solidFill>
                  <a:srgbClr val="5E56D8"/>
                </a:solidFill>
                <a:latin typeface="Arial" panose="020B0604020202020204" pitchFamily="34" charset="0"/>
              </a:rPr>
              <a:t>urbaine,</a:t>
            </a:r>
            <a:r>
              <a:rPr lang="fr-FR" sz="2800" dirty="0">
                <a:solidFill>
                  <a:srgbClr val="0000A0"/>
                </a:solidFill>
                <a:latin typeface="Arial" panose="020B0604020202020204" pitchFamily="34" charset="0"/>
              </a:rPr>
              <a:t> </a:t>
            </a:r>
            <a:r>
              <a:rPr lang="fr-FR" sz="2800" dirty="0">
                <a:solidFill>
                  <a:srgbClr val="2341E0"/>
                </a:solidFill>
                <a:latin typeface="Arial" panose="020B0604020202020204" pitchFamily="34" charset="0"/>
              </a:rPr>
              <a:t>connectivité</a:t>
            </a:r>
            <a:r>
              <a:rPr lang="fr-FR" sz="2800" dirty="0">
                <a:solidFill>
                  <a:srgbClr val="0000A0"/>
                </a:solidFill>
                <a:latin typeface="Arial" panose="020B0604020202020204" pitchFamily="34" charset="0"/>
              </a:rPr>
              <a:t> </a:t>
            </a:r>
            <a:r>
              <a:rPr lang="fr-FR" sz="2800" dirty="0">
                <a:solidFill>
                  <a:srgbClr val="4D41D3"/>
                </a:solidFill>
                <a:latin typeface="Arial" panose="020B0604020202020204" pitchFamily="34" charset="0"/>
              </a:rPr>
              <a:t>des</a:t>
            </a:r>
            <a:r>
              <a:rPr lang="fr-FR" sz="2800" dirty="0">
                <a:solidFill>
                  <a:srgbClr val="0000A0"/>
                </a:solidFill>
                <a:latin typeface="Arial" panose="020B0604020202020204" pitchFamily="34" charset="0"/>
              </a:rPr>
              <a:t> </a:t>
            </a:r>
            <a:r>
              <a:rPr lang="fr-FR" sz="2800" dirty="0">
                <a:solidFill>
                  <a:srgbClr val="41299A"/>
                </a:solidFill>
                <a:latin typeface="Arial" panose="020B0604020202020204" pitchFamily="34" charset="0"/>
              </a:rPr>
              <a:t>rues,</a:t>
            </a:r>
            <a:r>
              <a:rPr lang="fr-FR" sz="2800" dirty="0">
                <a:solidFill>
                  <a:srgbClr val="0000A0"/>
                </a:solidFill>
                <a:latin typeface="Arial" panose="020B0604020202020204" pitchFamily="34" charset="0"/>
              </a:rPr>
              <a:t> </a:t>
            </a:r>
            <a:r>
              <a:rPr lang="fr-FR" sz="2800" dirty="0">
                <a:solidFill>
                  <a:srgbClr val="253EC2"/>
                </a:solidFill>
                <a:latin typeface="Arial" panose="020B0604020202020204" pitchFamily="34" charset="0"/>
              </a:rPr>
              <a:t>densément</a:t>
            </a:r>
            <a:r>
              <a:rPr lang="fr-FR" sz="2800" dirty="0">
                <a:solidFill>
                  <a:srgbClr val="0000A0"/>
                </a:solidFill>
                <a:latin typeface="Arial" panose="020B0604020202020204" pitchFamily="34" charset="0"/>
              </a:rPr>
              <a:t> </a:t>
            </a:r>
            <a:r>
              <a:rPr lang="fr-FR" sz="2800" dirty="0">
                <a:solidFill>
                  <a:srgbClr val="493F8D"/>
                </a:solidFill>
                <a:latin typeface="Arial" panose="020B0604020202020204" pitchFamily="34" charset="0"/>
              </a:rPr>
              <a:t>peuplé,</a:t>
            </a:r>
            <a:r>
              <a:rPr lang="fr-FR" sz="2800" dirty="0">
                <a:solidFill>
                  <a:srgbClr val="0000A0"/>
                </a:solidFill>
                <a:latin typeface="Arial" panose="020B0604020202020204" pitchFamily="34" charset="0"/>
              </a:rPr>
              <a:t> </a:t>
            </a:r>
            <a:r>
              <a:rPr lang="fr-FR" sz="2800" dirty="0">
                <a:solidFill>
                  <a:srgbClr val="7028C3"/>
                </a:solidFill>
                <a:latin typeface="Arial" panose="020B0604020202020204" pitchFamily="34" charset="0"/>
              </a:rPr>
              <a:t>commerces</a:t>
            </a:r>
            <a:r>
              <a:rPr lang="fr-FR" sz="2800" dirty="0">
                <a:solidFill>
                  <a:srgbClr val="0000A0"/>
                </a:solidFill>
                <a:latin typeface="Arial" panose="020B0604020202020204" pitchFamily="34" charset="0"/>
              </a:rPr>
              <a:t> </a:t>
            </a:r>
            <a:r>
              <a:rPr lang="fr-FR" sz="2800" dirty="0">
                <a:solidFill>
                  <a:srgbClr val="7356DE"/>
                </a:solidFill>
                <a:latin typeface="Arial" panose="020B0604020202020204" pitchFamily="34" charset="0"/>
              </a:rPr>
              <a:t>et</a:t>
            </a:r>
            <a:r>
              <a:rPr lang="fr-FR" sz="2800" dirty="0">
                <a:solidFill>
                  <a:srgbClr val="0000A0"/>
                </a:solidFill>
                <a:latin typeface="Arial" panose="020B0604020202020204" pitchFamily="34" charset="0"/>
              </a:rPr>
              <a:t> services </a:t>
            </a:r>
            <a:r>
              <a:rPr lang="fr-FR" sz="2800" dirty="0">
                <a:solidFill>
                  <a:srgbClr val="1D23DE"/>
                </a:solidFill>
                <a:latin typeface="Arial" panose="020B0604020202020204" pitchFamily="34" charset="0"/>
              </a:rPr>
              <a:t>présents</a:t>
            </a:r>
            <a:r>
              <a:rPr lang="fr-FR" sz="2800" dirty="0">
                <a:solidFill>
                  <a:srgbClr val="0000A0"/>
                </a:solidFill>
                <a:latin typeface="Arial" panose="020B0604020202020204" pitchFamily="34" charset="0"/>
              </a:rPr>
              <a:t> </a:t>
            </a:r>
            <a:r>
              <a:rPr lang="fr-FR" sz="2800" dirty="0">
                <a:solidFill>
                  <a:srgbClr val="586486"/>
                </a:solidFill>
                <a:latin typeface="Arial" panose="020B0604020202020204" pitchFamily="34" charset="0"/>
              </a:rPr>
              <a:t>à</a:t>
            </a:r>
            <a:r>
              <a:rPr lang="fr-FR" sz="2800" dirty="0">
                <a:solidFill>
                  <a:srgbClr val="0000A0"/>
                </a:solidFill>
                <a:latin typeface="Arial" panose="020B0604020202020204" pitchFamily="34" charset="0"/>
              </a:rPr>
              <a:t> </a:t>
            </a:r>
            <a:r>
              <a:rPr lang="fr-FR" sz="2800" dirty="0">
                <a:solidFill>
                  <a:srgbClr val="334E9C"/>
                </a:solidFill>
                <a:latin typeface="Arial" panose="020B0604020202020204" pitchFamily="34" charset="0"/>
              </a:rPr>
              <a:t>proximité,</a:t>
            </a:r>
            <a:r>
              <a:rPr lang="fr-FR" sz="2800" dirty="0">
                <a:solidFill>
                  <a:srgbClr val="0000A0"/>
                </a:solidFill>
                <a:latin typeface="Arial" panose="020B0604020202020204" pitchFamily="34" charset="0"/>
              </a:rPr>
              <a:t> </a:t>
            </a:r>
            <a:r>
              <a:rPr lang="fr-FR" sz="2800" dirty="0">
                <a:solidFill>
                  <a:srgbClr val="6267D3"/>
                </a:solidFill>
                <a:latin typeface="Arial" panose="020B0604020202020204" pitchFamily="34" charset="0"/>
              </a:rPr>
              <a:t>destinations</a:t>
            </a:r>
            <a:r>
              <a:rPr lang="fr-FR" sz="2800" dirty="0">
                <a:solidFill>
                  <a:srgbClr val="0000A0"/>
                </a:solidFill>
                <a:latin typeface="Arial" panose="020B0604020202020204" pitchFamily="34" charset="0"/>
              </a:rPr>
              <a:t> accessibles, </a:t>
            </a:r>
            <a:r>
              <a:rPr lang="fr-FR" sz="2800" dirty="0">
                <a:solidFill>
                  <a:srgbClr val="2E75D2"/>
                </a:solidFill>
                <a:latin typeface="Arial" panose="020B0604020202020204" pitchFamily="34" charset="0"/>
              </a:rPr>
              <a:t>distance</a:t>
            </a:r>
            <a:r>
              <a:rPr lang="fr-FR" sz="2800" dirty="0">
                <a:solidFill>
                  <a:srgbClr val="0000A0"/>
                </a:solidFill>
                <a:latin typeface="Arial" panose="020B0604020202020204" pitchFamily="34" charset="0"/>
              </a:rPr>
              <a:t> </a:t>
            </a:r>
            <a:r>
              <a:rPr lang="fr-FR" sz="2800" dirty="0">
                <a:solidFill>
                  <a:srgbClr val="4272B1"/>
                </a:solidFill>
                <a:latin typeface="Arial" panose="020B0604020202020204" pitchFamily="34" charset="0"/>
              </a:rPr>
              <a:t>du</a:t>
            </a:r>
            <a:r>
              <a:rPr lang="fr-FR" sz="2800" dirty="0">
                <a:solidFill>
                  <a:srgbClr val="0000A0"/>
                </a:solidFill>
                <a:latin typeface="Arial" panose="020B0604020202020204" pitchFamily="34" charset="0"/>
              </a:rPr>
              <a:t> </a:t>
            </a:r>
            <a:r>
              <a:rPr lang="fr-FR" sz="2800" dirty="0">
                <a:solidFill>
                  <a:srgbClr val="1811A1"/>
                </a:solidFill>
                <a:latin typeface="Arial" panose="020B0604020202020204" pitchFamily="34" charset="0"/>
              </a:rPr>
              <a:t>transport</a:t>
            </a:r>
            <a:r>
              <a:rPr lang="fr-FR" sz="2800" dirty="0">
                <a:solidFill>
                  <a:srgbClr val="0000A0"/>
                </a:solidFill>
                <a:latin typeface="Arial" panose="020B0604020202020204" pitchFamily="34" charset="0"/>
              </a:rPr>
              <a:t> en </a:t>
            </a:r>
            <a:r>
              <a:rPr lang="fr-FR" sz="2800" dirty="0">
                <a:solidFill>
                  <a:srgbClr val="7126E7"/>
                </a:solidFill>
                <a:latin typeface="Arial" panose="020B0604020202020204" pitchFamily="34" charset="0"/>
              </a:rPr>
              <a:t>commun,</a:t>
            </a:r>
            <a:r>
              <a:rPr lang="fr-FR" sz="2800" dirty="0">
                <a:solidFill>
                  <a:srgbClr val="0000A0"/>
                </a:solidFill>
                <a:latin typeface="Arial" panose="020B0604020202020204" pitchFamily="34" charset="0"/>
              </a:rPr>
              <a:t> </a:t>
            </a:r>
            <a:r>
              <a:rPr lang="fr-FR" sz="2800" dirty="0">
                <a:solidFill>
                  <a:srgbClr val="1A63CF"/>
                </a:solidFill>
                <a:latin typeface="Arial" panose="020B0604020202020204" pitchFamily="34" charset="0"/>
              </a:rPr>
              <a:t>trottoirs, mobilier</a:t>
            </a:r>
            <a:r>
              <a:rPr lang="fr-FR" sz="2800" dirty="0">
                <a:solidFill>
                  <a:srgbClr val="0000A0"/>
                </a:solidFill>
                <a:latin typeface="Arial" panose="020B0604020202020204" pitchFamily="34" charset="0"/>
              </a:rPr>
              <a:t> </a:t>
            </a:r>
            <a:r>
              <a:rPr lang="fr-FR" sz="2800" dirty="0">
                <a:solidFill>
                  <a:srgbClr val="452E91"/>
                </a:solidFill>
                <a:latin typeface="Arial" panose="020B0604020202020204" pitchFamily="34" charset="0"/>
              </a:rPr>
              <a:t>urbain,</a:t>
            </a:r>
            <a:r>
              <a:rPr lang="fr-FR" sz="2800" dirty="0">
                <a:solidFill>
                  <a:srgbClr val="0000A0"/>
                </a:solidFill>
                <a:latin typeface="Arial" panose="020B0604020202020204" pitchFamily="34" charset="0"/>
              </a:rPr>
              <a:t> </a:t>
            </a:r>
            <a:r>
              <a:rPr lang="fr-FR" sz="2800" dirty="0">
                <a:solidFill>
                  <a:srgbClr val="23419F"/>
                </a:solidFill>
                <a:latin typeface="Arial" panose="020B0604020202020204" pitchFamily="34" charset="0"/>
              </a:rPr>
              <a:t>éclairage, vitesse</a:t>
            </a:r>
            <a:r>
              <a:rPr lang="fr-FR" sz="2800" dirty="0">
                <a:solidFill>
                  <a:srgbClr val="0000A0"/>
                </a:solidFill>
                <a:latin typeface="Arial" panose="020B0604020202020204" pitchFamily="34" charset="0"/>
              </a:rPr>
              <a:t> </a:t>
            </a:r>
            <a:r>
              <a:rPr lang="fr-FR" sz="2800" dirty="0">
                <a:solidFill>
                  <a:srgbClr val="806AA8"/>
                </a:solidFill>
                <a:latin typeface="Arial" panose="020B0604020202020204" pitchFamily="34" charset="0"/>
              </a:rPr>
              <a:t>de</a:t>
            </a:r>
            <a:r>
              <a:rPr lang="fr-FR" sz="2800" dirty="0">
                <a:solidFill>
                  <a:srgbClr val="0000A0"/>
                </a:solidFill>
                <a:latin typeface="Arial" panose="020B0604020202020204" pitchFamily="34" charset="0"/>
              </a:rPr>
              <a:t> </a:t>
            </a:r>
            <a:r>
              <a:rPr lang="fr-FR" sz="2800" dirty="0">
                <a:solidFill>
                  <a:srgbClr val="561EDA"/>
                </a:solidFill>
                <a:latin typeface="Arial" panose="020B0604020202020204" pitchFamily="34" charset="0"/>
              </a:rPr>
              <a:t>circulation,</a:t>
            </a:r>
            <a:r>
              <a:rPr lang="fr-FR" sz="2800" dirty="0">
                <a:solidFill>
                  <a:srgbClr val="0000A0"/>
                </a:solidFill>
                <a:latin typeface="Arial" panose="020B0604020202020204" pitchFamily="34" charset="0"/>
              </a:rPr>
              <a:t> </a:t>
            </a:r>
            <a:r>
              <a:rPr lang="fr-FR" sz="2800" dirty="0">
                <a:solidFill>
                  <a:srgbClr val="5D3E8B"/>
                </a:solidFill>
                <a:latin typeface="Arial" panose="020B0604020202020204" pitchFamily="34" charset="0"/>
              </a:rPr>
              <a:t>vaste</a:t>
            </a:r>
            <a:r>
              <a:rPr lang="fr-FR" sz="2800" dirty="0">
                <a:solidFill>
                  <a:srgbClr val="0000A0"/>
                </a:solidFill>
                <a:latin typeface="Arial" panose="020B0604020202020204" pitchFamily="34" charset="0"/>
              </a:rPr>
              <a:t> </a:t>
            </a:r>
            <a:r>
              <a:rPr lang="fr-FR" sz="2800" dirty="0">
                <a:solidFill>
                  <a:srgbClr val="3519CD"/>
                </a:solidFill>
                <a:latin typeface="Arial" panose="020B0604020202020204" pitchFamily="34" charset="0"/>
              </a:rPr>
              <a:t>stationnement</a:t>
            </a:r>
            <a:r>
              <a:rPr lang="fr-FR" sz="2800" dirty="0">
                <a:solidFill>
                  <a:srgbClr val="0000A0"/>
                </a:solidFill>
                <a:latin typeface="Arial" panose="020B0604020202020204" pitchFamily="34" charset="0"/>
              </a:rPr>
              <a:t> sans </a:t>
            </a:r>
            <a:r>
              <a:rPr lang="fr-FR" sz="2800" dirty="0">
                <a:solidFill>
                  <a:srgbClr val="7617E2"/>
                </a:solidFill>
                <a:latin typeface="Arial" panose="020B0604020202020204" pitchFamily="34" charset="0"/>
              </a:rPr>
              <a:t>cheminement</a:t>
            </a:r>
            <a:r>
              <a:rPr lang="fr-FR" sz="2800" dirty="0">
                <a:solidFill>
                  <a:srgbClr val="0000A0"/>
                </a:solidFill>
                <a:latin typeface="Arial" panose="020B0604020202020204" pitchFamily="34" charset="0"/>
              </a:rPr>
              <a:t> </a:t>
            </a:r>
            <a:r>
              <a:rPr lang="fr-FR" sz="2800" dirty="0">
                <a:solidFill>
                  <a:srgbClr val="296FB4"/>
                </a:solidFill>
                <a:latin typeface="Arial" panose="020B0604020202020204" pitchFamily="34" charset="0"/>
              </a:rPr>
              <a:t>piétonnier</a:t>
            </a:r>
            <a:r>
              <a:rPr lang="fr-FR" sz="2800" dirty="0">
                <a:solidFill>
                  <a:srgbClr val="0000A0"/>
                </a:solidFill>
                <a:latin typeface="Arial" panose="020B0604020202020204" pitchFamily="34" charset="0"/>
              </a:rPr>
              <a:t> </a:t>
            </a:r>
            <a:r>
              <a:rPr lang="fr-FR" sz="2800" dirty="0">
                <a:solidFill>
                  <a:srgbClr val="757CF9"/>
                </a:solidFill>
                <a:latin typeface="Arial" panose="020B0604020202020204" pitchFamily="34" charset="0"/>
              </a:rPr>
              <a:t>sécuritaire,</a:t>
            </a:r>
            <a:r>
              <a:rPr lang="fr-FR" sz="2800" dirty="0">
                <a:solidFill>
                  <a:srgbClr val="0000A0"/>
                </a:solidFill>
                <a:latin typeface="Arial" panose="020B0604020202020204" pitchFamily="34" charset="0"/>
              </a:rPr>
              <a:t> </a:t>
            </a:r>
            <a:r>
              <a:rPr lang="fr-FR" sz="2800" dirty="0">
                <a:solidFill>
                  <a:srgbClr val="3A62F0"/>
                </a:solidFill>
                <a:latin typeface="Arial" panose="020B0604020202020204" pitchFamily="34" charset="0"/>
              </a:rPr>
              <a:t>entretien</a:t>
            </a:r>
            <a:r>
              <a:rPr lang="fr-FR" sz="2800" dirty="0">
                <a:solidFill>
                  <a:srgbClr val="0000A0"/>
                </a:solidFill>
                <a:latin typeface="Arial" panose="020B0604020202020204" pitchFamily="34" charset="0"/>
              </a:rPr>
              <a:t> </a:t>
            </a:r>
            <a:r>
              <a:rPr lang="fr-FR" sz="2800" dirty="0">
                <a:solidFill>
                  <a:srgbClr val="2A6F9E"/>
                </a:solidFill>
                <a:latin typeface="Arial" panose="020B0604020202020204" pitchFamily="34" charset="0"/>
              </a:rPr>
              <a:t>des</a:t>
            </a:r>
            <a:r>
              <a:rPr lang="fr-FR" sz="2800" dirty="0">
                <a:solidFill>
                  <a:srgbClr val="0000A0"/>
                </a:solidFill>
                <a:latin typeface="Arial" panose="020B0604020202020204" pitchFamily="34" charset="0"/>
              </a:rPr>
              <a:t> </a:t>
            </a:r>
            <a:r>
              <a:rPr lang="fr-FR" sz="2800" dirty="0">
                <a:solidFill>
                  <a:srgbClr val="7E1CBE"/>
                </a:solidFill>
                <a:latin typeface="Arial" panose="020B0604020202020204" pitchFamily="34" charset="0"/>
              </a:rPr>
              <a:t>rues</a:t>
            </a:r>
            <a:r>
              <a:rPr lang="fr-FR" sz="2800" dirty="0">
                <a:solidFill>
                  <a:srgbClr val="0000A0"/>
                </a:solidFill>
                <a:latin typeface="Arial" panose="020B0604020202020204" pitchFamily="34" charset="0"/>
              </a:rPr>
              <a:t> </a:t>
            </a:r>
            <a:r>
              <a:rPr lang="fr-FR" sz="2800" dirty="0">
                <a:solidFill>
                  <a:srgbClr val="7F639C"/>
                </a:solidFill>
                <a:latin typeface="Arial" panose="020B0604020202020204" pitchFamily="34" charset="0"/>
              </a:rPr>
              <a:t>(déneigement</a:t>
            </a:r>
            <a:r>
              <a:rPr lang="fr-FR" sz="2800" dirty="0">
                <a:solidFill>
                  <a:srgbClr val="0000A0"/>
                </a:solidFill>
                <a:latin typeface="Arial" panose="020B0604020202020204" pitchFamily="34" charset="0"/>
              </a:rPr>
              <a:t> </a:t>
            </a:r>
            <a:r>
              <a:rPr lang="fr-FR" sz="2800" dirty="0">
                <a:solidFill>
                  <a:srgbClr val="5F1589"/>
                </a:solidFill>
                <a:latin typeface="Arial" panose="020B0604020202020204" pitchFamily="34" charset="0"/>
              </a:rPr>
              <a:t>et</a:t>
            </a:r>
            <a:r>
              <a:rPr lang="fr-FR" sz="2800" dirty="0">
                <a:solidFill>
                  <a:srgbClr val="0000A0"/>
                </a:solidFill>
                <a:latin typeface="Arial" panose="020B0604020202020204" pitchFamily="34" charset="0"/>
              </a:rPr>
              <a:t> </a:t>
            </a:r>
            <a:r>
              <a:rPr lang="fr-FR" sz="2800" dirty="0">
                <a:solidFill>
                  <a:srgbClr val="173FDA"/>
                </a:solidFill>
                <a:latin typeface="Arial" panose="020B0604020202020204" pitchFamily="34" charset="0"/>
              </a:rPr>
              <a:t>le</a:t>
            </a:r>
            <a:r>
              <a:rPr lang="fr-FR" sz="2800" dirty="0">
                <a:solidFill>
                  <a:srgbClr val="0000A0"/>
                </a:solidFill>
                <a:latin typeface="Arial" panose="020B0604020202020204" pitchFamily="34" charset="0"/>
              </a:rPr>
              <a:t> </a:t>
            </a:r>
            <a:r>
              <a:rPr lang="fr-FR" sz="2800" dirty="0">
                <a:solidFill>
                  <a:srgbClr val="1D59A0"/>
                </a:solidFill>
                <a:latin typeface="Arial" panose="020B0604020202020204" pitchFamily="34" charset="0"/>
              </a:rPr>
              <a:t>déglaçage</a:t>
            </a:r>
            <a:r>
              <a:rPr lang="fr-FR" sz="2800" dirty="0">
                <a:solidFill>
                  <a:srgbClr val="0000A0"/>
                </a:solidFill>
                <a:latin typeface="Arial" panose="020B0604020202020204" pitchFamily="34" charset="0"/>
              </a:rPr>
              <a:t> </a:t>
            </a:r>
            <a:r>
              <a:rPr lang="fr-FR" sz="2800" dirty="0">
                <a:solidFill>
                  <a:srgbClr val="5975B2"/>
                </a:solidFill>
                <a:latin typeface="Arial" panose="020B0604020202020204" pitchFamily="34" charset="0"/>
              </a:rPr>
              <a:t>en</a:t>
            </a:r>
            <a:r>
              <a:rPr lang="fr-FR" sz="2800" dirty="0">
                <a:solidFill>
                  <a:srgbClr val="0000A0"/>
                </a:solidFill>
                <a:latin typeface="Arial" panose="020B0604020202020204" pitchFamily="34" charset="0"/>
              </a:rPr>
              <a:t> </a:t>
            </a:r>
            <a:r>
              <a:rPr lang="fr-FR" sz="2800" dirty="0">
                <a:solidFill>
                  <a:srgbClr val="323CBF"/>
                </a:solidFill>
                <a:latin typeface="Arial" panose="020B0604020202020204" pitchFamily="34" charset="0"/>
              </a:rPr>
              <a:t>période</a:t>
            </a:r>
            <a:r>
              <a:rPr lang="fr-FR" sz="2800" dirty="0">
                <a:solidFill>
                  <a:srgbClr val="0000A0"/>
                </a:solidFill>
                <a:latin typeface="Arial" panose="020B0604020202020204" pitchFamily="34" charset="0"/>
              </a:rPr>
              <a:t> hivernale)</a:t>
            </a:r>
            <a:endParaRPr lang="en-CA" sz="2800" dirty="0"/>
          </a:p>
        </p:txBody>
      </p:sp>
      <p:sp>
        <p:nvSpPr>
          <p:cNvPr id="2" name="Rectangle 1"/>
          <p:cNvSpPr/>
          <p:nvPr/>
        </p:nvSpPr>
        <p:spPr>
          <a:xfrm>
            <a:off x="8672323" y="5968460"/>
            <a:ext cx="3122137" cy="276999"/>
          </a:xfrm>
          <a:prstGeom prst="rect">
            <a:avLst/>
          </a:prstGeom>
        </p:spPr>
        <p:txBody>
          <a:bodyPr wrap="none">
            <a:spAutoFit/>
          </a:bodyPr>
          <a:lstStyle/>
          <a:p>
            <a:r>
              <a:rPr lang="en-CA" sz="1200" dirty="0"/>
              <a:t>(https://www.topster.net/text/kolorieren.html)</a:t>
            </a:r>
          </a:p>
        </p:txBody>
      </p:sp>
    </p:spTree>
    <p:extLst>
      <p:ext uri="{BB962C8B-B14F-4D97-AF65-F5344CB8AC3E}">
        <p14:creationId xmlns:p14="http://schemas.microsoft.com/office/powerpoint/2010/main" val="1096860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Glossaire</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12</a:t>
            </a:fld>
            <a:endParaRPr lang="en-CA"/>
          </a:p>
        </p:txBody>
      </p:sp>
      <p:sp>
        <p:nvSpPr>
          <p:cNvPr id="8" name="ZoneTexte 7">
            <a:extLst>
              <a:ext uri="{FF2B5EF4-FFF2-40B4-BE49-F238E27FC236}">
                <a16:creationId xmlns:a16="http://schemas.microsoft.com/office/drawing/2014/main" id="{A82AF185-7879-459D-8DF9-53C0B38E486E}"/>
              </a:ext>
            </a:extLst>
          </p:cNvPr>
          <p:cNvSpPr txBox="1"/>
          <p:nvPr>
            <p:custDataLst>
              <p:tags r:id="rId4"/>
            </p:custDataLst>
          </p:nvPr>
        </p:nvSpPr>
        <p:spPr>
          <a:xfrm>
            <a:off x="435090" y="1122080"/>
            <a:ext cx="11208919" cy="37856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fr-FR" sz="1600" u="sng" dirty="0" smtClean="0"/>
              <a:t>Potentiel piétonnier</a:t>
            </a:r>
            <a:r>
              <a:rPr lang="fr-FR" sz="1600" dirty="0" smtClean="0"/>
              <a:t>: « Mesure </a:t>
            </a:r>
            <a:r>
              <a:rPr lang="fr-FR" sz="1600" dirty="0"/>
              <a:t>dans laquelle les caractéristiques de l'environnement bâti favorisent la pratique de la marche en assurant un confort et une sécurité aux piétons, en reliant les personnes avec des destinations variées dans un délai raisonnable, et en offrant un intérêt visuel dans les parcours </a:t>
            </a:r>
            <a:r>
              <a:rPr lang="fr-FR" sz="1600" dirty="0" smtClean="0"/>
              <a:t>piétonniers. » </a:t>
            </a:r>
            <a:r>
              <a:rPr lang="fr-FR" sz="1600" dirty="0"/>
              <a:t>(</a:t>
            </a:r>
            <a:r>
              <a:rPr lang="fr-FR" sz="1600" dirty="0" err="1" smtClean="0"/>
              <a:t>Southworth</a:t>
            </a:r>
            <a:r>
              <a:rPr lang="fr-FR" sz="1600" dirty="0" smtClean="0"/>
              <a:t>, 2005; INSPQ, 2015)</a:t>
            </a:r>
          </a:p>
          <a:p>
            <a:pPr marL="342900" indent="-342900">
              <a:lnSpc>
                <a:spcPct val="150000"/>
              </a:lnSpc>
              <a:buFont typeface="Arial" panose="020B0604020202020204" pitchFamily="34" charset="0"/>
              <a:buChar char="•"/>
            </a:pPr>
            <a:r>
              <a:rPr lang="fr-FR" sz="1600" u="sng" dirty="0"/>
              <a:t>E</a:t>
            </a:r>
            <a:r>
              <a:rPr lang="fr-FR" sz="1600" u="sng" dirty="0" smtClean="0"/>
              <a:t>nvironnement </a:t>
            </a:r>
            <a:r>
              <a:rPr lang="fr-FR" sz="1600" u="sng" dirty="0"/>
              <a:t>bâti</a:t>
            </a:r>
            <a:r>
              <a:rPr lang="fr-FR" sz="1600" dirty="0"/>
              <a:t> </a:t>
            </a:r>
            <a:r>
              <a:rPr lang="fr-FR" sz="1600" dirty="0" smtClean="0"/>
              <a:t>: Défini </a:t>
            </a:r>
            <a:r>
              <a:rPr lang="fr-FR" sz="1600" dirty="0"/>
              <a:t>selon INSPQ (2015) “par les éléments créés, transformés ou organisés par l’être humain comme les différents modes d’occupation des sols, les systèmes de transport et le design”. </a:t>
            </a:r>
            <a:endParaRPr lang="fr-FR" sz="1600" dirty="0" smtClean="0"/>
          </a:p>
          <a:p>
            <a:pPr marL="342900" indent="-342900">
              <a:lnSpc>
                <a:spcPct val="150000"/>
              </a:lnSpc>
              <a:buFont typeface="Arial" panose="020B0604020202020204" pitchFamily="34" charset="0"/>
              <a:buChar char="•"/>
            </a:pPr>
            <a:r>
              <a:rPr lang="fr-FR" sz="1600" u="sng" dirty="0"/>
              <a:t>Indice d’entropie</a:t>
            </a:r>
            <a:r>
              <a:rPr lang="fr-FR" sz="1600" dirty="0"/>
              <a:t>: </a:t>
            </a:r>
            <a:r>
              <a:rPr lang="fr-FR" sz="1600" dirty="0" smtClean="0"/>
              <a:t>« Ces </a:t>
            </a:r>
            <a:r>
              <a:rPr lang="fr-FR" sz="1600" dirty="0"/>
              <a:t>indices sont utilisés pour montrer le degré d’homogénéité, ou inversement, </a:t>
            </a:r>
            <a:r>
              <a:rPr lang="fr-FR" sz="1600" dirty="0" smtClean="0"/>
              <a:t>de diversité </a:t>
            </a:r>
            <a:r>
              <a:rPr lang="fr-FR" sz="1600" dirty="0"/>
              <a:t>des territoires. Cet indice varie de 0 à 1; plus il est élevé, plus la mixité du territoire </a:t>
            </a:r>
            <a:r>
              <a:rPr lang="fr-FR" sz="1600" dirty="0" smtClean="0"/>
              <a:t>est importante. » (INSPQ, 2015)</a:t>
            </a:r>
          </a:p>
          <a:p>
            <a:pPr marL="342900" indent="-342900">
              <a:lnSpc>
                <a:spcPct val="150000"/>
              </a:lnSpc>
              <a:buFont typeface="Arial" panose="020B0604020202020204" pitchFamily="34" charset="0"/>
              <a:buChar char="•"/>
            </a:pPr>
            <a:endParaRPr lang="fr-FR" sz="1600" dirty="0"/>
          </a:p>
          <a:p>
            <a:pPr marL="342900" indent="-342900">
              <a:lnSpc>
                <a:spcPct val="150000"/>
              </a:lnSpc>
              <a:buFont typeface="Arial" panose="020B0604020202020204" pitchFamily="34" charset="0"/>
              <a:buChar char="•"/>
            </a:pPr>
            <a:endParaRPr lang="fr-FR" sz="1600" dirty="0" smtClean="0"/>
          </a:p>
          <a:p>
            <a:pPr marL="342900" indent="-342900">
              <a:lnSpc>
                <a:spcPct val="150000"/>
              </a:lnSpc>
              <a:buFont typeface="Arial" panose="020B0604020202020204" pitchFamily="34" charset="0"/>
              <a:buChar char="•"/>
            </a:pPr>
            <a:endParaRPr lang="fr-FR" sz="1600" dirty="0" smtClean="0"/>
          </a:p>
        </p:txBody>
      </p:sp>
      <p:pic>
        <p:nvPicPr>
          <p:cNvPr id="2" name="Picture 1"/>
          <p:cNvPicPr>
            <a:picLocks noChangeAspect="1"/>
          </p:cNvPicPr>
          <p:nvPr>
            <p:custDataLst>
              <p:tags r:id="rId5"/>
            </p:custDataLst>
          </p:nvPr>
        </p:nvPicPr>
        <p:blipFill>
          <a:blip r:embed="rId8"/>
          <a:stretch>
            <a:fillRect/>
          </a:stretch>
        </p:blipFill>
        <p:spPr>
          <a:xfrm>
            <a:off x="1107281" y="3698962"/>
            <a:ext cx="5941131" cy="1089376"/>
          </a:xfrm>
          <a:prstGeom prst="rect">
            <a:avLst/>
          </a:prstGeom>
        </p:spPr>
      </p:pic>
    </p:spTree>
    <p:extLst>
      <p:ext uri="{BB962C8B-B14F-4D97-AF65-F5344CB8AC3E}">
        <p14:creationId xmlns:p14="http://schemas.microsoft.com/office/powerpoint/2010/main" val="2599001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Références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13</a:t>
            </a:fld>
            <a:endParaRPr lang="en-CA"/>
          </a:p>
        </p:txBody>
      </p:sp>
      <p:sp>
        <p:nvSpPr>
          <p:cNvPr id="8" name="ZoneTexte 7">
            <a:extLst>
              <a:ext uri="{FF2B5EF4-FFF2-40B4-BE49-F238E27FC236}">
                <a16:creationId xmlns:a16="http://schemas.microsoft.com/office/drawing/2014/main" id="{A82AF185-7879-459D-8DF9-53C0B38E486E}"/>
              </a:ext>
            </a:extLst>
          </p:cNvPr>
          <p:cNvSpPr txBox="1"/>
          <p:nvPr>
            <p:custDataLst>
              <p:tags r:id="rId4"/>
            </p:custDataLst>
          </p:nvPr>
        </p:nvSpPr>
        <p:spPr>
          <a:xfrm>
            <a:off x="377940" y="958616"/>
            <a:ext cx="11208919" cy="5632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fr-FR" sz="1600" dirty="0" err="1"/>
              <a:t>Mavoa</a:t>
            </a:r>
            <a:r>
              <a:rPr lang="fr-FR" sz="1600" dirty="0"/>
              <a:t>, Suzanne, </a:t>
            </a:r>
            <a:r>
              <a:rPr lang="fr-FR" sz="1600" dirty="0" err="1"/>
              <a:t>Serryn</a:t>
            </a:r>
            <a:r>
              <a:rPr lang="fr-FR" sz="1600" dirty="0"/>
              <a:t> </a:t>
            </a:r>
            <a:r>
              <a:rPr lang="fr-FR" sz="1600" dirty="0" err="1"/>
              <a:t>Eagleson</a:t>
            </a:r>
            <a:r>
              <a:rPr lang="fr-FR" sz="1600" dirty="0"/>
              <a:t>, Hannah M </a:t>
            </a:r>
            <a:r>
              <a:rPr lang="fr-FR" sz="1600" dirty="0" err="1"/>
              <a:t>Badland</a:t>
            </a:r>
            <a:r>
              <a:rPr lang="fr-FR" sz="1600" dirty="0"/>
              <a:t>, Lucy Gunn, Claire Boulange, Joshua Stewart, et Billie Giles-Corti. 2018. « </a:t>
            </a:r>
            <a:r>
              <a:rPr lang="fr-FR" sz="1600" dirty="0" err="1"/>
              <a:t>Identifying</a:t>
            </a:r>
            <a:r>
              <a:rPr lang="fr-FR" sz="1600" dirty="0"/>
              <a:t> </a:t>
            </a:r>
            <a:r>
              <a:rPr lang="fr-FR" sz="1600" dirty="0" err="1"/>
              <a:t>Appropriate</a:t>
            </a:r>
            <a:r>
              <a:rPr lang="fr-FR" sz="1600" dirty="0"/>
              <a:t> Land-Use Mix </a:t>
            </a:r>
            <a:r>
              <a:rPr lang="fr-FR" sz="1600" dirty="0" err="1"/>
              <a:t>Measures</a:t>
            </a:r>
            <a:r>
              <a:rPr lang="fr-FR" sz="1600" dirty="0"/>
              <a:t> for Use in a National </a:t>
            </a:r>
            <a:r>
              <a:rPr lang="fr-FR" sz="1600" dirty="0" err="1"/>
              <a:t>Walkability</a:t>
            </a:r>
            <a:r>
              <a:rPr lang="fr-FR" sz="1600" dirty="0"/>
              <a:t> Index ». Journal of Transport and Land Use 11 (1). </a:t>
            </a:r>
            <a:r>
              <a:rPr lang="fr-FR" sz="1600" dirty="0">
                <a:hlinkClick r:id="rId7"/>
              </a:rPr>
              <a:t>https://doi.org/10.5198/jtlu.2018.1132</a:t>
            </a:r>
            <a:r>
              <a:rPr lang="fr-FR" sz="1600" dirty="0"/>
              <a:t>.</a:t>
            </a:r>
          </a:p>
          <a:p>
            <a:pPr marL="342900" indent="-342900">
              <a:lnSpc>
                <a:spcPct val="150000"/>
              </a:lnSpc>
              <a:buFont typeface="Arial" panose="020B0604020202020204" pitchFamily="34" charset="0"/>
              <a:buChar char="•"/>
            </a:pPr>
            <a:r>
              <a:rPr lang="fr-FR" sz="1600" dirty="0"/>
              <a:t>Robitaille, Éric, Institut national de santé publique du Québec, et Direction du développement des individus et des communautés. 2015. Potentiel piétonnier et utilisation des modes de transport actif pour aller au travail au Québec: état des lieux et perspectives d’interventions. Montréal: Institut national de santé publique du Québec</a:t>
            </a:r>
            <a:r>
              <a:rPr lang="fr-FR" sz="1600" dirty="0" smtClean="0"/>
              <a:t>.</a:t>
            </a:r>
          </a:p>
          <a:p>
            <a:pPr marL="342900" indent="-342900">
              <a:lnSpc>
                <a:spcPct val="150000"/>
              </a:lnSpc>
              <a:buFont typeface="Arial" panose="020B0604020202020204" pitchFamily="34" charset="0"/>
              <a:buChar char="•"/>
            </a:pPr>
            <a:r>
              <a:rPr lang="en-CA" sz="1600" dirty="0"/>
              <a:t>Frank, </a:t>
            </a:r>
            <a:r>
              <a:rPr lang="en-CA" sz="1600" dirty="0" err="1"/>
              <a:t>Dr</a:t>
            </a:r>
            <a:r>
              <a:rPr lang="en-CA" sz="1600" dirty="0"/>
              <a:t> Lawrence D. 2010. « Neighbourhood Design, Travel, and Health in Metro Vancouver: Using</a:t>
            </a:r>
            <a:br>
              <a:rPr lang="en-CA" sz="1600" dirty="0"/>
            </a:br>
            <a:r>
              <a:rPr lang="en-CA" sz="1600" dirty="0"/>
              <a:t>a Walkability Index », </a:t>
            </a:r>
            <a:r>
              <a:rPr lang="en-CA" sz="1600" dirty="0" smtClean="0"/>
              <a:t>12.</a:t>
            </a:r>
          </a:p>
          <a:p>
            <a:pPr marL="342900" indent="-342900">
              <a:lnSpc>
                <a:spcPct val="150000"/>
              </a:lnSpc>
              <a:buFont typeface="Arial" panose="020B0604020202020204" pitchFamily="34" charset="0"/>
              <a:buChar char="•"/>
            </a:pPr>
            <a:r>
              <a:rPr lang="en-CA" sz="1600" dirty="0"/>
              <a:t>Zhang, </a:t>
            </a:r>
            <a:r>
              <a:rPr lang="en-CA" sz="1600" dirty="0" err="1"/>
              <a:t>Jingyuan</a:t>
            </a:r>
            <a:r>
              <a:rPr lang="en-CA" sz="1600" dirty="0"/>
              <a:t>, </a:t>
            </a:r>
            <a:r>
              <a:rPr lang="en-CA" sz="1600" dirty="0" err="1"/>
              <a:t>Puay</a:t>
            </a:r>
            <a:r>
              <a:rPr lang="en-CA" sz="1600" dirty="0"/>
              <a:t> Yok Tan, Hui Zeng, et Ye Zhang. 2019. « Walkability Assessment in a Rapidly</a:t>
            </a:r>
            <a:br>
              <a:rPr lang="en-CA" sz="1600" dirty="0"/>
            </a:br>
            <a:r>
              <a:rPr lang="en-CA" sz="1600" dirty="0"/>
              <a:t>Urbanizing City and Its Relationship with Residential Estate Value ». </a:t>
            </a:r>
            <a:r>
              <a:rPr lang="en-CA" sz="1600" i="1" dirty="0"/>
              <a:t>Sustainability </a:t>
            </a:r>
            <a:r>
              <a:rPr lang="en-CA" sz="1600" dirty="0"/>
              <a:t>11 (8): 2205.</a:t>
            </a:r>
            <a:br>
              <a:rPr lang="en-CA" sz="1600" dirty="0"/>
            </a:br>
            <a:r>
              <a:rPr lang="en-CA" sz="1600" dirty="0"/>
              <a:t>https://doi.org/10.3390/su11082205. </a:t>
            </a:r>
            <a:endParaRPr lang="en-CA" sz="1600" dirty="0" smtClean="0"/>
          </a:p>
          <a:p>
            <a:pPr marL="342900" indent="-342900">
              <a:lnSpc>
                <a:spcPct val="150000"/>
              </a:lnSpc>
              <a:buFont typeface="Arial" panose="020B0604020202020204" pitchFamily="34" charset="0"/>
              <a:buChar char="•"/>
            </a:pPr>
            <a:r>
              <a:rPr lang="fr-FR" sz="1600" dirty="0"/>
              <a:t>Paquin, Sophie, Centre intégré universitaire de santé et de services sociaux du Centre-Sud-de-l’Île-</a:t>
            </a:r>
            <a:r>
              <a:rPr lang="fr-FR" sz="1600" dirty="0" err="1"/>
              <a:t>deMontréal</a:t>
            </a:r>
            <a:r>
              <a:rPr lang="fr-FR" sz="1600" dirty="0"/>
              <a:t> (Québec), et Direction régionale de santé publique. 2015. Boîte à outils: audit </a:t>
            </a:r>
            <a:r>
              <a:rPr lang="fr-FR" sz="1600" dirty="0" smtClean="0"/>
              <a:t>de potentiel </a:t>
            </a:r>
            <a:r>
              <a:rPr lang="fr-FR" sz="1600" dirty="0"/>
              <a:t>piétonnier actif sécuritaire (PPAS) : le guide complet 2.1. Montréal: Centre </a:t>
            </a:r>
            <a:r>
              <a:rPr lang="fr-FR" sz="1600" dirty="0" smtClean="0"/>
              <a:t>intégré universitaire </a:t>
            </a:r>
            <a:r>
              <a:rPr lang="fr-FR" sz="1600" dirty="0"/>
              <a:t>de santé et de services sociaux du </a:t>
            </a:r>
            <a:r>
              <a:rPr lang="fr-FR" sz="1600" dirty="0" err="1"/>
              <a:t>Centre-Sud-de-l’Île-de-Montréal</a:t>
            </a:r>
            <a:r>
              <a:rPr lang="fr-FR" sz="1600" dirty="0"/>
              <a:t> (Québec</a:t>
            </a:r>
            <a:r>
              <a:rPr lang="fr-FR" sz="1600" dirty="0" smtClean="0"/>
              <a:t>),Direction </a:t>
            </a:r>
            <a:r>
              <a:rPr lang="fr-FR" sz="1600" dirty="0"/>
              <a:t>régionale de santé publique.</a:t>
            </a:r>
            <a:endParaRPr lang="fr-FR" sz="1600" dirty="0" smtClean="0"/>
          </a:p>
        </p:txBody>
      </p:sp>
    </p:spTree>
    <p:extLst>
      <p:ext uri="{BB962C8B-B14F-4D97-AF65-F5344CB8AC3E}">
        <p14:creationId xmlns:p14="http://schemas.microsoft.com/office/powerpoint/2010/main" val="2482422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006172F-3751-468C-BB52-1F769F556DB7}"/>
              </a:ext>
            </a:extLst>
          </p:cNvPr>
          <p:cNvSpPr txBox="1"/>
          <p:nvPr>
            <p:custDataLst>
              <p:tags r:id="rId1"/>
            </p:custDataLst>
          </p:nvPr>
        </p:nvSpPr>
        <p:spPr>
          <a:xfrm>
            <a:off x="575488" y="1136368"/>
            <a:ext cx="5920562" cy="2908489"/>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fr-FR" sz="2800" dirty="0"/>
              <a:t>Introduction (avec cartes)</a:t>
            </a:r>
          </a:p>
          <a:p>
            <a:pPr marL="342900" indent="-342900">
              <a:lnSpc>
                <a:spcPct val="150000"/>
              </a:lnSpc>
              <a:spcAft>
                <a:spcPts val="600"/>
              </a:spcAft>
              <a:buFont typeface="Arial" panose="020B0604020202020204" pitchFamily="34" charset="0"/>
              <a:buChar char="•"/>
            </a:pPr>
            <a:r>
              <a:rPr lang="fr-FR" sz="2800" dirty="0"/>
              <a:t>Caractéristiques, description, nature</a:t>
            </a:r>
          </a:p>
          <a:p>
            <a:pPr marL="342900" indent="-342900">
              <a:lnSpc>
                <a:spcPct val="150000"/>
              </a:lnSpc>
              <a:spcAft>
                <a:spcPts val="600"/>
              </a:spcAft>
              <a:buFont typeface="Arial" panose="020B0604020202020204" pitchFamily="34" charset="0"/>
              <a:buChar char="•"/>
            </a:pPr>
            <a:r>
              <a:rPr lang="fr-FR" sz="2800" dirty="0"/>
              <a:t>Résultat &amp; Méthodologie</a:t>
            </a:r>
          </a:p>
          <a:p>
            <a:pPr marL="342900" indent="-342900">
              <a:lnSpc>
                <a:spcPct val="150000"/>
              </a:lnSpc>
              <a:spcAft>
                <a:spcPts val="600"/>
              </a:spcAft>
              <a:buFont typeface="Arial" panose="020B0604020202020204" pitchFamily="34" charset="0"/>
              <a:buChar char="•"/>
            </a:pPr>
            <a:r>
              <a:rPr lang="fr-FR" sz="2800" dirty="0" smtClean="0"/>
              <a:t>Discussion</a:t>
            </a:r>
          </a:p>
        </p:txBody>
      </p:sp>
      <p:sp>
        <p:nvSpPr>
          <p:cNvPr id="13" name="Rectangle à coins arrondis 11">
            <a:extLst>
              <a:ext uri="{FF2B5EF4-FFF2-40B4-BE49-F238E27FC236}">
                <a16:creationId xmlns:a16="http://schemas.microsoft.com/office/drawing/2014/main" id="{464B2F75-7D7B-4E9A-B847-D73DFF411146}"/>
              </a:ext>
            </a:extLst>
          </p:cNvPr>
          <p:cNvSpPr/>
          <p:nvPr>
            <p:custDataLst>
              <p:tags r:id="rId2"/>
            </p:custDataLst>
          </p:nvPr>
        </p:nvSpPr>
        <p:spPr>
          <a:xfrm>
            <a:off x="-17745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3"/>
            </p:custDataLst>
          </p:nvPr>
        </p:nvSpPr>
        <p:spPr>
          <a:xfrm>
            <a:off x="15642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Plan de la présentation</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747C3782-A4D0-4EC6-BC73-BF6D681A1452}"/>
              </a:ext>
            </a:extLst>
          </p:cNvPr>
          <p:cNvSpPr>
            <a:spLocks noGrp="1"/>
          </p:cNvSpPr>
          <p:nvPr>
            <p:ph type="sldNum" sz="quarter" idx="12"/>
            <p:custDataLst>
              <p:tags r:id="rId4"/>
            </p:custDataLst>
          </p:nvPr>
        </p:nvSpPr>
        <p:spPr/>
        <p:txBody>
          <a:bodyPr/>
          <a:lstStyle/>
          <a:p>
            <a:fld id="{0730FDA8-C380-487C-8262-56859A965823}" type="slidenum">
              <a:rPr lang="en-CA" smtClean="0"/>
              <a:t>2</a:t>
            </a:fld>
            <a:endParaRPr lang="en-CA"/>
          </a:p>
        </p:txBody>
      </p:sp>
      <p:sp>
        <p:nvSpPr>
          <p:cNvPr id="2" name="Rectangle 1"/>
          <p:cNvSpPr/>
          <p:nvPr/>
        </p:nvSpPr>
        <p:spPr>
          <a:xfrm>
            <a:off x="575488" y="4101962"/>
            <a:ext cx="11426012" cy="1338828"/>
          </a:xfrm>
          <a:prstGeom prst="rect">
            <a:avLst/>
          </a:prstGeom>
        </p:spPr>
        <p:txBody>
          <a:bodyPr wrap="square">
            <a:spAutoFit/>
          </a:bodyPr>
          <a:lstStyle/>
          <a:p>
            <a:pPr>
              <a:lnSpc>
                <a:spcPct val="150000"/>
              </a:lnSpc>
              <a:spcAft>
                <a:spcPts val="600"/>
              </a:spcAft>
            </a:pPr>
            <a:r>
              <a:rPr lang="fr-FR" u="sng" dirty="0"/>
              <a:t>Définition</a:t>
            </a:r>
            <a:r>
              <a:rPr lang="fr-FR" dirty="0"/>
              <a:t> : Mesure dans laquelle les caractéristiques de l'environnement bâti favorisent la pratique de la marche en assurant un confort et une sécurité aux piétons, en reliant les personnes avec des destinations variées dans un délai raisonnable, et en offrant un intérêt visuel dans les parcours piétonniers. (</a:t>
            </a:r>
            <a:r>
              <a:rPr lang="fr-FR" dirty="0" err="1"/>
              <a:t>Southworth</a:t>
            </a:r>
            <a:r>
              <a:rPr lang="fr-FR" dirty="0"/>
              <a:t>, 2005; INSPQ, 2015)</a:t>
            </a:r>
          </a:p>
        </p:txBody>
      </p:sp>
      <p:sp>
        <p:nvSpPr>
          <p:cNvPr id="4" name="Rectangle 3"/>
          <p:cNvSpPr/>
          <p:nvPr/>
        </p:nvSpPr>
        <p:spPr>
          <a:xfrm>
            <a:off x="575488" y="5640860"/>
            <a:ext cx="11426012" cy="646331"/>
          </a:xfrm>
          <a:prstGeom prst="rect">
            <a:avLst/>
          </a:prstGeom>
        </p:spPr>
        <p:txBody>
          <a:bodyPr wrap="square">
            <a:spAutoFit/>
          </a:bodyPr>
          <a:lstStyle/>
          <a:p>
            <a:r>
              <a:rPr lang="fr-FR" u="sng" dirty="0"/>
              <a:t>Mots clés</a:t>
            </a:r>
            <a:r>
              <a:rPr lang="fr-FR" dirty="0"/>
              <a:t> : marche, destination, santé, activité physique, urbanisme, « </a:t>
            </a:r>
            <a:r>
              <a:rPr lang="fr-FR" dirty="0" err="1"/>
              <a:t>walkability</a:t>
            </a:r>
            <a:r>
              <a:rPr lang="fr-FR" dirty="0"/>
              <a:t> index », environnement bâti, 3d, densité, diversité des activités, design, mixité, intersections, bâtiments</a:t>
            </a:r>
            <a:endParaRPr lang="en-CA" dirty="0"/>
          </a:p>
        </p:txBody>
      </p:sp>
    </p:spTree>
    <p:extLst>
      <p:ext uri="{BB962C8B-B14F-4D97-AF65-F5344CB8AC3E}">
        <p14:creationId xmlns:p14="http://schemas.microsoft.com/office/powerpoint/2010/main" val="3623216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Potentiel piétonnier: pourquoi </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3</a:t>
            </a:fld>
            <a:endParaRPr lang="en-CA"/>
          </a:p>
        </p:txBody>
      </p:sp>
      <p:pic>
        <p:nvPicPr>
          <p:cNvPr id="4" name="Picture 3"/>
          <p:cNvPicPr>
            <a:picLocks noChangeAspect="1"/>
          </p:cNvPicPr>
          <p:nvPr>
            <p:custDataLst>
              <p:tags r:id="rId4"/>
            </p:custDataLst>
          </p:nvPr>
        </p:nvPicPr>
        <p:blipFill>
          <a:blip r:embed="rId8"/>
          <a:stretch>
            <a:fillRect/>
          </a:stretch>
        </p:blipFill>
        <p:spPr>
          <a:xfrm>
            <a:off x="1581946" y="1137325"/>
            <a:ext cx="8597477" cy="5009346"/>
          </a:xfrm>
          <a:prstGeom prst="rect">
            <a:avLst/>
          </a:prstGeom>
        </p:spPr>
      </p:pic>
      <p:sp>
        <p:nvSpPr>
          <p:cNvPr id="5" name="Rectangle 4"/>
          <p:cNvSpPr/>
          <p:nvPr>
            <p:custDataLst>
              <p:tags r:id="rId5"/>
            </p:custDataLst>
          </p:nvPr>
        </p:nvSpPr>
        <p:spPr>
          <a:xfrm>
            <a:off x="2253932" y="6008171"/>
            <a:ext cx="1996316" cy="276999"/>
          </a:xfrm>
          <a:prstGeom prst="rect">
            <a:avLst/>
          </a:prstGeom>
        </p:spPr>
        <p:txBody>
          <a:bodyPr wrap="none">
            <a:spAutoFit/>
          </a:bodyPr>
          <a:lstStyle/>
          <a:p>
            <a:r>
              <a:rPr lang="en-CA" sz="1200" dirty="0"/>
              <a:t>(Robitaille É. et INSPQ; 2015)</a:t>
            </a:r>
          </a:p>
        </p:txBody>
      </p:sp>
    </p:spTree>
    <p:extLst>
      <p:ext uri="{BB962C8B-B14F-4D97-AF65-F5344CB8AC3E}">
        <p14:creationId xmlns:p14="http://schemas.microsoft.com/office/powerpoint/2010/main" val="124019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custDataLst>
              <p:tags r:id="rId1"/>
            </p:custDataLst>
          </p:nvPr>
        </p:nvSpPr>
        <p:spPr>
          <a:xfrm>
            <a:off x="156429" y="3384962"/>
            <a:ext cx="6327766" cy="32302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2" name="Picture 1"/>
          <p:cNvPicPr>
            <a:picLocks noChangeAspect="1"/>
          </p:cNvPicPr>
          <p:nvPr>
            <p:custDataLst>
              <p:tags r:id="rId2"/>
            </p:custDataLst>
          </p:nvPr>
        </p:nvPicPr>
        <p:blipFill>
          <a:blip r:embed="rId19"/>
          <a:stretch>
            <a:fillRect/>
          </a:stretch>
        </p:blipFill>
        <p:spPr>
          <a:xfrm>
            <a:off x="240825" y="1135907"/>
            <a:ext cx="6831183" cy="2249056"/>
          </a:xfrm>
          <a:prstGeom prst="rect">
            <a:avLst/>
          </a:prstGeom>
        </p:spPr>
      </p:pic>
      <p:sp>
        <p:nvSpPr>
          <p:cNvPr id="18" name="Rectangle 17"/>
          <p:cNvSpPr/>
          <p:nvPr>
            <p:custDataLst>
              <p:tags r:id="rId3"/>
            </p:custDataLst>
          </p:nvPr>
        </p:nvSpPr>
        <p:spPr>
          <a:xfrm>
            <a:off x="6987555" y="2699103"/>
            <a:ext cx="5045559" cy="40223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13" name="Rectangle à coins arrondis 11">
            <a:extLst>
              <a:ext uri="{FF2B5EF4-FFF2-40B4-BE49-F238E27FC236}">
                <a16:creationId xmlns:a16="http://schemas.microsoft.com/office/drawing/2014/main" id="{464B2F75-7D7B-4E9A-B847-D73DFF411146}"/>
              </a:ext>
            </a:extLst>
          </p:cNvPr>
          <p:cNvSpPr/>
          <p:nvPr>
            <p:custDataLst>
              <p:tags r:id="rId4"/>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5"/>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a:solidFill>
                  <a:schemeClr val="bg1"/>
                </a:solidFill>
                <a:effectLst>
                  <a:outerShdw blurRad="38100" dist="38100" dir="2700000" algn="tl">
                    <a:srgbClr val="000000">
                      <a:alpha val="43137"/>
                    </a:srgbClr>
                  </a:outerShdw>
                </a:effectLst>
              </a:rPr>
              <a:t>Potentiel piétonnier: </a:t>
            </a:r>
            <a:r>
              <a:rPr lang="fr-CA" sz="3200" b="1" dirty="0" smtClean="0">
                <a:solidFill>
                  <a:schemeClr val="bg1"/>
                </a:solidFill>
                <a:effectLst>
                  <a:outerShdw blurRad="38100" dist="38100" dir="2700000" algn="tl">
                    <a:srgbClr val="000000">
                      <a:alpha val="43137"/>
                    </a:srgbClr>
                  </a:outerShdw>
                </a:effectLst>
              </a:rPr>
              <a:t>techniques</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6"/>
            </p:custDataLst>
          </p:nvPr>
        </p:nvSpPr>
        <p:spPr/>
        <p:txBody>
          <a:bodyPr/>
          <a:lstStyle/>
          <a:p>
            <a:fld id="{0730FDA8-C380-487C-8262-56859A965823}" type="slidenum">
              <a:rPr lang="en-CA" smtClean="0"/>
              <a:t>4</a:t>
            </a:fld>
            <a:endParaRPr lang="en-CA"/>
          </a:p>
        </p:txBody>
      </p:sp>
      <p:sp>
        <p:nvSpPr>
          <p:cNvPr id="6" name="Rectangle 5"/>
          <p:cNvSpPr/>
          <p:nvPr>
            <p:custDataLst>
              <p:tags r:id="rId7"/>
            </p:custDataLst>
          </p:nvPr>
        </p:nvSpPr>
        <p:spPr>
          <a:xfrm>
            <a:off x="6987556" y="1213211"/>
            <a:ext cx="4529993" cy="1200329"/>
          </a:xfrm>
          <a:prstGeom prst="rect">
            <a:avLst/>
          </a:prstGeom>
        </p:spPr>
        <p:txBody>
          <a:bodyPr wrap="square">
            <a:spAutoFit/>
          </a:bodyPr>
          <a:lstStyle/>
          <a:p>
            <a:pPr algn="just"/>
            <a:r>
              <a:rPr lang="fr-FR" dirty="0">
                <a:latin typeface="Times New Roman" panose="02020603050405020304" pitchFamily="18" charset="0"/>
                <a:ea typeface="Times New Roman" panose="02020603050405020304" pitchFamily="18" charset="0"/>
              </a:rPr>
              <a:t>Interpolation de type “</a:t>
            </a:r>
            <a:r>
              <a:rPr lang="fr-FR" dirty="0" err="1">
                <a:latin typeface="Times New Roman" panose="02020603050405020304" pitchFamily="18" charset="0"/>
                <a:ea typeface="Times New Roman" panose="02020603050405020304" pitchFamily="18" charset="0"/>
              </a:rPr>
              <a:t>Kriegage</a:t>
            </a:r>
            <a:r>
              <a:rPr lang="fr-FR" dirty="0">
                <a:latin typeface="Times New Roman" panose="02020603050405020304" pitchFamily="18" charset="0"/>
                <a:ea typeface="Times New Roman" panose="02020603050405020304" pitchFamily="18" charset="0"/>
              </a:rPr>
              <a:t>” pour présenter la variation du potentiel piétonnier entre deux années dans une même </a:t>
            </a:r>
            <a:r>
              <a:rPr lang="fr-FR" dirty="0" smtClean="0">
                <a:latin typeface="Times New Roman" panose="02020603050405020304" pitchFamily="18" charset="0"/>
                <a:ea typeface="Times New Roman" panose="02020603050405020304" pitchFamily="18" charset="0"/>
              </a:rPr>
              <a:t>région </a:t>
            </a:r>
            <a:r>
              <a:rPr lang="fr-FR" dirty="0">
                <a:latin typeface="Times New Roman" panose="02020603050405020304" pitchFamily="18" charset="0"/>
                <a:ea typeface="Times New Roman" panose="02020603050405020304" pitchFamily="18" charset="0"/>
              </a:rPr>
              <a:t>(Zhang et al, 2019).</a:t>
            </a:r>
            <a:endParaRPr lang="en-CA" dirty="0"/>
          </a:p>
        </p:txBody>
      </p:sp>
      <p:sp>
        <p:nvSpPr>
          <p:cNvPr id="8" name="Rectangle 7"/>
          <p:cNvSpPr/>
          <p:nvPr>
            <p:custDataLst>
              <p:tags r:id="rId8"/>
            </p:custDataLst>
          </p:nvPr>
        </p:nvSpPr>
        <p:spPr>
          <a:xfrm>
            <a:off x="407763" y="2961094"/>
            <a:ext cx="659155" cy="307777"/>
          </a:xfrm>
          <a:prstGeom prst="rect">
            <a:avLst/>
          </a:prstGeom>
        </p:spPr>
        <p:txBody>
          <a:bodyPr wrap="none">
            <a:spAutoFit/>
          </a:bodyPr>
          <a:lstStyle/>
          <a:p>
            <a:r>
              <a:rPr lang="en-CA" sz="1400" dirty="0"/>
              <a:t>(</a:t>
            </a:r>
            <a:r>
              <a:rPr lang="en-CA" sz="1400" dirty="0" smtClean="0"/>
              <a:t>2013</a:t>
            </a:r>
            <a:r>
              <a:rPr lang="en-CA" sz="1400" dirty="0"/>
              <a:t>)</a:t>
            </a:r>
          </a:p>
        </p:txBody>
      </p:sp>
      <p:sp>
        <p:nvSpPr>
          <p:cNvPr id="10" name="Rectangle 9"/>
          <p:cNvSpPr/>
          <p:nvPr>
            <p:custDataLst>
              <p:tags r:id="rId9"/>
            </p:custDataLst>
          </p:nvPr>
        </p:nvSpPr>
        <p:spPr>
          <a:xfrm>
            <a:off x="5628504" y="2776428"/>
            <a:ext cx="659155" cy="307777"/>
          </a:xfrm>
          <a:prstGeom prst="rect">
            <a:avLst/>
          </a:prstGeom>
        </p:spPr>
        <p:txBody>
          <a:bodyPr wrap="none">
            <a:spAutoFit/>
          </a:bodyPr>
          <a:lstStyle/>
          <a:p>
            <a:r>
              <a:rPr lang="en-CA" sz="1400" dirty="0"/>
              <a:t>(2018)</a:t>
            </a:r>
          </a:p>
        </p:txBody>
      </p:sp>
      <p:sp>
        <p:nvSpPr>
          <p:cNvPr id="11" name="Rectangle 10"/>
          <p:cNvSpPr/>
          <p:nvPr>
            <p:custDataLst>
              <p:tags r:id="rId10"/>
            </p:custDataLst>
          </p:nvPr>
        </p:nvSpPr>
        <p:spPr>
          <a:xfrm>
            <a:off x="2446855" y="2837983"/>
            <a:ext cx="1801712" cy="307777"/>
          </a:xfrm>
          <a:prstGeom prst="rect">
            <a:avLst/>
          </a:prstGeom>
        </p:spPr>
        <p:txBody>
          <a:bodyPr wrap="none">
            <a:spAutoFit/>
          </a:bodyPr>
          <a:lstStyle/>
          <a:p>
            <a:r>
              <a:rPr lang="en-CA" sz="1400" dirty="0" smtClean="0"/>
              <a:t>(</a:t>
            </a:r>
            <a:r>
              <a:rPr lang="en-CA" sz="1400" dirty="0" err="1" smtClean="0"/>
              <a:t>Futian</a:t>
            </a:r>
            <a:r>
              <a:rPr lang="en-CA" sz="1400" dirty="0" smtClean="0"/>
              <a:t> district</a:t>
            </a:r>
            <a:r>
              <a:rPr lang="en-CA" sz="1400" dirty="0"/>
              <a:t>, </a:t>
            </a:r>
            <a:r>
              <a:rPr lang="en-CA" sz="1400" dirty="0" smtClean="0"/>
              <a:t>Chine)</a:t>
            </a:r>
            <a:endParaRPr lang="en-CA" sz="1400" dirty="0"/>
          </a:p>
        </p:txBody>
      </p:sp>
      <p:sp>
        <p:nvSpPr>
          <p:cNvPr id="12" name="Rectangle 11"/>
          <p:cNvSpPr/>
          <p:nvPr>
            <p:custDataLst>
              <p:tags r:id="rId11"/>
            </p:custDataLst>
          </p:nvPr>
        </p:nvSpPr>
        <p:spPr>
          <a:xfrm>
            <a:off x="3950124" y="6028146"/>
            <a:ext cx="1846211" cy="461665"/>
          </a:xfrm>
          <a:prstGeom prst="rect">
            <a:avLst/>
          </a:prstGeom>
        </p:spPr>
        <p:txBody>
          <a:bodyPr wrap="none">
            <a:spAutoFit/>
          </a:bodyPr>
          <a:lstStyle/>
          <a:p>
            <a:r>
              <a:rPr lang="fr-FR" sz="1200" dirty="0" smtClean="0">
                <a:latin typeface="Times New Roman" panose="02020603050405020304" pitchFamily="18" charset="0"/>
                <a:ea typeface="Times New Roman" panose="02020603050405020304" pitchFamily="18" charset="0"/>
                <a:hlinkClick r:id="rId20"/>
              </a:rPr>
              <a:t>www.metrovancouver.org</a:t>
            </a:r>
            <a:r>
              <a:rPr lang="fr-FR" sz="1200" dirty="0" smtClean="0">
                <a:latin typeface="Times New Roman" panose="02020603050405020304" pitchFamily="18" charset="0"/>
                <a:ea typeface="Times New Roman" panose="02020603050405020304" pitchFamily="18" charset="0"/>
              </a:rPr>
              <a:t> </a:t>
            </a:r>
            <a:endParaRPr lang="fr-FR" sz="1200" dirty="0">
              <a:latin typeface="Times New Roman" panose="02020603050405020304" pitchFamily="18" charset="0"/>
              <a:ea typeface="Times New Roman" panose="02020603050405020304" pitchFamily="18" charset="0"/>
            </a:endParaRPr>
          </a:p>
          <a:p>
            <a:r>
              <a:rPr lang="fr-FR" sz="1200" dirty="0" smtClean="0">
                <a:latin typeface="Times New Roman" panose="02020603050405020304" pitchFamily="18" charset="0"/>
                <a:ea typeface="Times New Roman" panose="02020603050405020304" pitchFamily="18" charset="0"/>
              </a:rPr>
              <a:t>(Vancouver, 2010 vs 2013)</a:t>
            </a:r>
            <a:endParaRPr lang="en-CA" sz="1200" dirty="0"/>
          </a:p>
        </p:txBody>
      </p:sp>
      <p:pic>
        <p:nvPicPr>
          <p:cNvPr id="14" name="Picture 13"/>
          <p:cNvPicPr>
            <a:picLocks noChangeAspect="1"/>
          </p:cNvPicPr>
          <p:nvPr>
            <p:custDataLst>
              <p:tags r:id="rId12"/>
            </p:custDataLst>
          </p:nvPr>
        </p:nvPicPr>
        <p:blipFill>
          <a:blip r:embed="rId21"/>
          <a:stretch>
            <a:fillRect/>
          </a:stretch>
        </p:blipFill>
        <p:spPr>
          <a:xfrm>
            <a:off x="7317135" y="2875204"/>
            <a:ext cx="4514115" cy="2745070"/>
          </a:xfrm>
          <a:prstGeom prst="rect">
            <a:avLst/>
          </a:prstGeom>
        </p:spPr>
      </p:pic>
      <p:sp>
        <p:nvSpPr>
          <p:cNvPr id="16" name="Rectangle 15"/>
          <p:cNvSpPr/>
          <p:nvPr>
            <p:custDataLst>
              <p:tags r:id="rId13"/>
            </p:custDataLst>
          </p:nvPr>
        </p:nvSpPr>
        <p:spPr>
          <a:xfrm>
            <a:off x="6987555" y="5633741"/>
            <a:ext cx="4883765" cy="981423"/>
          </a:xfrm>
          <a:prstGeom prst="rect">
            <a:avLst/>
          </a:prstGeom>
        </p:spPr>
        <p:txBody>
          <a:bodyPr wrap="square">
            <a:spAutoFit/>
          </a:bodyPr>
          <a:lstStyle/>
          <a:p>
            <a:pPr algn="r">
              <a:lnSpc>
                <a:spcPct val="107000"/>
              </a:lnSpc>
              <a:spcAft>
                <a:spcPts val="600"/>
              </a:spcAft>
            </a:pPr>
            <a:r>
              <a:rPr lang="fr-FR" dirty="0">
                <a:latin typeface="Times New Roman" panose="02020603050405020304" pitchFamily="18" charset="0"/>
                <a:ea typeface="Times New Roman" panose="02020603050405020304" pitchFamily="18" charset="0"/>
              </a:rPr>
              <a:t>Distribution du potentiel piétonnier </a:t>
            </a:r>
            <a:r>
              <a:rPr lang="fr-FR" dirty="0" smtClean="0">
                <a:latin typeface="Times New Roman" panose="02020603050405020304" pitchFamily="18" charset="0"/>
                <a:ea typeface="Times New Roman" panose="02020603050405020304" pitchFamily="18" charset="0"/>
              </a:rPr>
              <a:t>de la région métropolitaine de Montréal et Saint-Jean-sur-Richelieu (ISNQP</a:t>
            </a:r>
            <a:r>
              <a:rPr lang="fr-FR" dirty="0">
                <a:latin typeface="Times New Roman" panose="02020603050405020304" pitchFamily="18" charset="0"/>
                <a:ea typeface="Times New Roman" panose="02020603050405020304" pitchFamily="18" charset="0"/>
              </a:rPr>
              <a:t>, 2015)</a:t>
            </a:r>
            <a:endParaRPr lang="en-CA" dirty="0">
              <a:latin typeface="Times New Roman" panose="02020603050405020304" pitchFamily="18" charset="0"/>
              <a:ea typeface="Times New Roman" panose="02020603050405020304" pitchFamily="18" charset="0"/>
            </a:endParaRPr>
          </a:p>
        </p:txBody>
      </p:sp>
      <p:pic>
        <p:nvPicPr>
          <p:cNvPr id="9" name="image2.png" descr="Dr Lawrence D. (2010) "/>
          <p:cNvPicPr/>
          <p:nvPr>
            <p:custDataLst>
              <p:tags r:id="rId14"/>
            </p:custDataLst>
          </p:nvPr>
        </p:nvPicPr>
        <p:blipFill>
          <a:blip r:embed="rId22"/>
          <a:srcRect/>
          <a:stretch>
            <a:fillRect/>
          </a:stretch>
        </p:blipFill>
        <p:spPr>
          <a:xfrm>
            <a:off x="211236" y="4288149"/>
            <a:ext cx="3742601" cy="2292621"/>
          </a:xfrm>
          <a:prstGeom prst="rect">
            <a:avLst/>
          </a:prstGeom>
          <a:ln/>
        </p:spPr>
      </p:pic>
      <p:sp>
        <p:nvSpPr>
          <p:cNvPr id="7" name="Rectangle 6"/>
          <p:cNvSpPr/>
          <p:nvPr>
            <p:custDataLst>
              <p:tags r:id="rId15"/>
            </p:custDataLst>
          </p:nvPr>
        </p:nvSpPr>
        <p:spPr>
          <a:xfrm>
            <a:off x="156429" y="3330426"/>
            <a:ext cx="6327766" cy="923330"/>
          </a:xfrm>
          <a:prstGeom prst="rect">
            <a:avLst/>
          </a:prstGeom>
        </p:spPr>
        <p:txBody>
          <a:bodyPr wrap="square">
            <a:spAutoFit/>
          </a:bodyPr>
          <a:lstStyle/>
          <a:p>
            <a:r>
              <a:rPr lang="fr-FR" dirty="0" smtClean="0">
                <a:latin typeface="Times New Roman" panose="02020603050405020304" pitchFamily="18" charset="0"/>
                <a:ea typeface="Times New Roman" panose="02020603050405020304" pitchFamily="18" charset="0"/>
              </a:rPr>
              <a:t>Variabilité du potentiel piétonnier pour la région métropolitaine de Vancouver</a:t>
            </a:r>
          </a:p>
          <a:p>
            <a:r>
              <a:rPr lang="fr-FR" dirty="0" smtClean="0">
                <a:latin typeface="Times New Roman" panose="02020603050405020304" pitchFamily="18" charset="0"/>
                <a:ea typeface="Times New Roman" panose="02020603050405020304" pitchFamily="18" charset="0"/>
              </a:rPr>
              <a:t>(Dr Lawrence D., 2010) </a:t>
            </a:r>
            <a:endParaRPr lang="en-CA" dirty="0"/>
          </a:p>
        </p:txBody>
      </p:sp>
      <p:pic>
        <p:nvPicPr>
          <p:cNvPr id="19" name="Picture 18"/>
          <p:cNvPicPr>
            <a:picLocks noChangeAspect="1"/>
          </p:cNvPicPr>
          <p:nvPr>
            <p:custDataLst>
              <p:tags r:id="rId16"/>
            </p:custDataLst>
          </p:nvPr>
        </p:nvPicPr>
        <p:blipFill>
          <a:blip r:embed="rId23"/>
          <a:stretch>
            <a:fillRect/>
          </a:stretch>
        </p:blipFill>
        <p:spPr>
          <a:xfrm>
            <a:off x="2718201" y="3709053"/>
            <a:ext cx="3720348" cy="2359064"/>
          </a:xfrm>
          <a:prstGeom prst="rect">
            <a:avLst/>
          </a:prstGeom>
        </p:spPr>
      </p:pic>
    </p:spTree>
    <p:extLst>
      <p:ext uri="{BB962C8B-B14F-4D97-AF65-F5344CB8AC3E}">
        <p14:creationId xmlns:p14="http://schemas.microsoft.com/office/powerpoint/2010/main" val="1289470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a:solidFill>
                  <a:schemeClr val="bg1"/>
                </a:solidFill>
                <a:effectLst>
                  <a:outerShdw blurRad="38100" dist="38100" dir="2700000" algn="tl">
                    <a:srgbClr val="000000">
                      <a:alpha val="43137"/>
                    </a:srgbClr>
                  </a:outerShdw>
                </a:effectLst>
              </a:rPr>
              <a:t>Potentiel </a:t>
            </a:r>
            <a:r>
              <a:rPr lang="fr-CA" sz="3200" b="1" dirty="0" smtClean="0">
                <a:solidFill>
                  <a:schemeClr val="bg1"/>
                </a:solidFill>
                <a:effectLst>
                  <a:outerShdw blurRad="38100" dist="38100" dir="2700000" algn="tl">
                    <a:srgbClr val="000000">
                      <a:alpha val="43137"/>
                    </a:srgbClr>
                  </a:outerShdw>
                </a:effectLst>
              </a:rPr>
              <a:t>piétonnier: outils</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5</a:t>
            </a:fld>
            <a:endParaRPr lang="en-CA"/>
          </a:p>
        </p:txBody>
      </p:sp>
      <p:pic>
        <p:nvPicPr>
          <p:cNvPr id="4" name="Picture 3"/>
          <p:cNvPicPr>
            <a:picLocks noChangeAspect="1"/>
          </p:cNvPicPr>
          <p:nvPr>
            <p:custDataLst>
              <p:tags r:id="rId4"/>
            </p:custDataLst>
          </p:nvPr>
        </p:nvPicPr>
        <p:blipFill>
          <a:blip r:embed="rId9"/>
          <a:stretch>
            <a:fillRect/>
          </a:stretch>
        </p:blipFill>
        <p:spPr>
          <a:xfrm>
            <a:off x="1377644" y="1007619"/>
            <a:ext cx="9437463" cy="5531293"/>
          </a:xfrm>
          <a:prstGeom prst="rect">
            <a:avLst/>
          </a:prstGeom>
        </p:spPr>
      </p:pic>
      <p:sp>
        <p:nvSpPr>
          <p:cNvPr id="11" name="Rectangle 10"/>
          <p:cNvSpPr/>
          <p:nvPr>
            <p:custDataLst>
              <p:tags r:id="rId5"/>
            </p:custDataLst>
          </p:nvPr>
        </p:nvSpPr>
        <p:spPr>
          <a:xfrm>
            <a:off x="1377644" y="4657526"/>
            <a:ext cx="1996316" cy="276999"/>
          </a:xfrm>
          <a:prstGeom prst="rect">
            <a:avLst/>
          </a:prstGeom>
        </p:spPr>
        <p:txBody>
          <a:bodyPr wrap="none">
            <a:spAutoFit/>
          </a:bodyPr>
          <a:lstStyle/>
          <a:p>
            <a:r>
              <a:rPr lang="en-CA" sz="1200" dirty="0"/>
              <a:t>(Robitaille É. et INSPQ; 2015)</a:t>
            </a:r>
          </a:p>
        </p:txBody>
      </p:sp>
      <p:sp>
        <p:nvSpPr>
          <p:cNvPr id="5" name="Rectangle 4"/>
          <p:cNvSpPr/>
          <p:nvPr>
            <p:custDataLst>
              <p:tags r:id="rId6"/>
            </p:custDataLst>
          </p:nvPr>
        </p:nvSpPr>
        <p:spPr>
          <a:xfrm>
            <a:off x="1377644" y="4381578"/>
            <a:ext cx="2045432" cy="276999"/>
          </a:xfrm>
          <a:prstGeom prst="rect">
            <a:avLst/>
          </a:prstGeom>
        </p:spPr>
        <p:txBody>
          <a:bodyPr wrap="none">
            <a:spAutoFit/>
          </a:bodyPr>
          <a:lstStyle/>
          <a:p>
            <a:r>
              <a:rPr lang="en-CA" sz="1200" dirty="0">
                <a:hlinkClick r:id="rId10"/>
              </a:rPr>
              <a:t>https://www.walkscore.com</a:t>
            </a:r>
            <a:r>
              <a:rPr lang="en-CA" sz="1200" dirty="0" smtClean="0">
                <a:hlinkClick r:id="rId10"/>
              </a:rPr>
              <a:t>/</a:t>
            </a:r>
            <a:r>
              <a:rPr lang="en-CA" sz="1200" dirty="0" smtClean="0"/>
              <a:t> </a:t>
            </a:r>
            <a:endParaRPr lang="en-CA" sz="1200" dirty="0"/>
          </a:p>
        </p:txBody>
      </p:sp>
    </p:spTree>
    <p:extLst>
      <p:ext uri="{BB962C8B-B14F-4D97-AF65-F5344CB8AC3E}">
        <p14:creationId xmlns:p14="http://schemas.microsoft.com/office/powerpoint/2010/main" val="3483875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0"/>
          <a:stretch>
            <a:fillRect/>
          </a:stretch>
        </p:blipFill>
        <p:spPr>
          <a:xfrm>
            <a:off x="5218578" y="1109060"/>
            <a:ext cx="6784044" cy="5266258"/>
          </a:xfrm>
          <a:prstGeom prst="rect">
            <a:avLst/>
          </a:prstGeom>
        </p:spPr>
      </p:pic>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Méthodologie et Résultat</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6</a:t>
            </a:fld>
            <a:endParaRPr lang="en-CA"/>
          </a:p>
        </p:txBody>
      </p:sp>
      <p:sp>
        <p:nvSpPr>
          <p:cNvPr id="7" name="Rectangle 6"/>
          <p:cNvSpPr/>
          <p:nvPr>
            <p:custDataLst>
              <p:tags r:id="rId4"/>
            </p:custDataLst>
          </p:nvPr>
        </p:nvSpPr>
        <p:spPr>
          <a:xfrm>
            <a:off x="156429" y="1120883"/>
            <a:ext cx="4708964" cy="1754326"/>
          </a:xfrm>
          <a:prstGeom prst="rect">
            <a:avLst/>
          </a:prstGeom>
        </p:spPr>
        <p:txBody>
          <a:bodyPr wrap="square">
            <a:spAutoFit/>
          </a:bodyPr>
          <a:lstStyle/>
          <a:p>
            <a:r>
              <a:rPr lang="fr-FR" dirty="0" smtClean="0">
                <a:solidFill>
                  <a:srgbClr val="000000"/>
                </a:solidFill>
              </a:rPr>
              <a:t>Pour chaque intersection, dans un périmètre de 1 500 mètres, calcul :  </a:t>
            </a:r>
            <a:endParaRPr lang="en-CA" dirty="0" smtClean="0">
              <a:solidFill>
                <a:srgbClr val="000000"/>
              </a:solidFill>
            </a:endParaRPr>
          </a:p>
          <a:p>
            <a:pPr marL="285750" indent="-285750">
              <a:buFont typeface="Arial" panose="020B0604020202020204" pitchFamily="34" charset="0"/>
              <a:buChar char="•"/>
            </a:pPr>
            <a:r>
              <a:rPr lang="en-CA" dirty="0" smtClean="0">
                <a:solidFill>
                  <a:srgbClr val="000000"/>
                </a:solidFill>
              </a:rPr>
              <a:t>De la </a:t>
            </a:r>
            <a:r>
              <a:rPr lang="en-CA" dirty="0" err="1">
                <a:solidFill>
                  <a:srgbClr val="000000"/>
                </a:solidFill>
              </a:rPr>
              <a:t>d</a:t>
            </a:r>
            <a:r>
              <a:rPr lang="en-CA" dirty="0" err="1" smtClean="0">
                <a:solidFill>
                  <a:srgbClr val="000000"/>
                </a:solidFill>
              </a:rPr>
              <a:t>ensité</a:t>
            </a:r>
            <a:r>
              <a:rPr lang="en-CA" dirty="0" smtClean="0">
                <a:solidFill>
                  <a:srgbClr val="000000"/>
                </a:solidFill>
              </a:rPr>
              <a:t> </a:t>
            </a:r>
            <a:r>
              <a:rPr lang="en-CA" dirty="0">
                <a:solidFill>
                  <a:srgbClr val="000000"/>
                </a:solidFill>
              </a:rPr>
              <a:t>des </a:t>
            </a:r>
            <a:r>
              <a:rPr lang="en-CA" dirty="0" smtClean="0">
                <a:solidFill>
                  <a:srgbClr val="000000"/>
                </a:solidFill>
              </a:rPr>
              <a:t>intersections</a:t>
            </a:r>
            <a:r>
              <a:rPr lang="en-CA" dirty="0" smtClean="0"/>
              <a:t> </a:t>
            </a:r>
            <a:r>
              <a:rPr lang="en-CA" dirty="0" smtClean="0">
                <a:solidFill>
                  <a:srgbClr val="000000"/>
                </a:solidFill>
              </a:rPr>
              <a:t>(</a:t>
            </a:r>
            <a:r>
              <a:rPr lang="en-CA" dirty="0" err="1" smtClean="0">
                <a:solidFill>
                  <a:srgbClr val="000000"/>
                </a:solidFill>
              </a:rPr>
              <a:t>nombre</a:t>
            </a:r>
            <a:r>
              <a:rPr lang="en-CA" dirty="0" smtClean="0">
                <a:solidFill>
                  <a:srgbClr val="000000"/>
                </a:solidFill>
              </a:rPr>
              <a:t>)</a:t>
            </a:r>
          </a:p>
          <a:p>
            <a:pPr marL="285750" indent="-285750">
              <a:buFont typeface="Arial" panose="020B0604020202020204" pitchFamily="34" charset="0"/>
              <a:buChar char="•"/>
            </a:pPr>
            <a:r>
              <a:rPr lang="en-CA" dirty="0" smtClean="0"/>
              <a:t>De la </a:t>
            </a:r>
            <a:r>
              <a:rPr lang="en-CA" dirty="0" err="1"/>
              <a:t>d</a:t>
            </a:r>
            <a:r>
              <a:rPr lang="en-CA" dirty="0" err="1" smtClean="0"/>
              <a:t>ensité</a:t>
            </a:r>
            <a:r>
              <a:rPr lang="en-CA" dirty="0" smtClean="0"/>
              <a:t> </a:t>
            </a:r>
            <a:r>
              <a:rPr lang="en-CA" dirty="0"/>
              <a:t>des </a:t>
            </a:r>
            <a:r>
              <a:rPr lang="en-CA" dirty="0" err="1" smtClean="0"/>
              <a:t>batiments</a:t>
            </a:r>
            <a:r>
              <a:rPr lang="en-CA" dirty="0" smtClean="0"/>
              <a:t> (</a:t>
            </a:r>
            <a:r>
              <a:rPr lang="en-CA" dirty="0" err="1" smtClean="0"/>
              <a:t>nombre</a:t>
            </a:r>
            <a:r>
              <a:rPr lang="en-CA" dirty="0" smtClean="0"/>
              <a:t>)</a:t>
            </a:r>
          </a:p>
          <a:p>
            <a:pPr marL="285750" indent="-285750">
              <a:buFont typeface="Arial" panose="020B0604020202020204" pitchFamily="34" charset="0"/>
              <a:buChar char="•"/>
            </a:pPr>
            <a:r>
              <a:rPr lang="en-CA" dirty="0" smtClean="0"/>
              <a:t>De la </a:t>
            </a:r>
            <a:r>
              <a:rPr lang="en-CA" dirty="0" err="1"/>
              <a:t>m</a:t>
            </a:r>
            <a:r>
              <a:rPr lang="en-CA" dirty="0" err="1" smtClean="0"/>
              <a:t>ixité</a:t>
            </a:r>
            <a:r>
              <a:rPr lang="en-CA" dirty="0" smtClean="0"/>
              <a:t> des </a:t>
            </a:r>
            <a:r>
              <a:rPr lang="en-CA" dirty="0" err="1" smtClean="0"/>
              <a:t>bâtiments</a:t>
            </a:r>
            <a:r>
              <a:rPr lang="en-CA" dirty="0" smtClean="0"/>
              <a:t> (</a:t>
            </a:r>
            <a:r>
              <a:rPr lang="en-CA" dirty="0" err="1" smtClean="0"/>
              <a:t>superficie</a:t>
            </a:r>
            <a:r>
              <a:rPr lang="en-CA" dirty="0" smtClean="0"/>
              <a:t>)</a:t>
            </a:r>
          </a:p>
          <a:p>
            <a:r>
              <a:rPr lang="en-CA" dirty="0" smtClean="0"/>
              <a:t>(567 intersections, 30 272 </a:t>
            </a:r>
            <a:r>
              <a:rPr lang="en-CA" dirty="0" err="1" smtClean="0"/>
              <a:t>bâtiments</a:t>
            </a:r>
            <a:r>
              <a:rPr lang="en-CA" dirty="0" smtClean="0"/>
              <a:t>)</a:t>
            </a:r>
            <a:endParaRPr lang="en-CA" dirty="0"/>
          </a:p>
        </p:txBody>
      </p:sp>
      <p:pic>
        <p:nvPicPr>
          <p:cNvPr id="11" name="Picture 10"/>
          <p:cNvPicPr>
            <a:picLocks noChangeAspect="1"/>
          </p:cNvPicPr>
          <p:nvPr>
            <p:custDataLst>
              <p:tags r:id="rId5"/>
            </p:custDataLst>
          </p:nvPr>
        </p:nvPicPr>
        <p:blipFill>
          <a:blip r:embed="rId11"/>
          <a:stretch>
            <a:fillRect/>
          </a:stretch>
        </p:blipFill>
        <p:spPr>
          <a:xfrm>
            <a:off x="4202047" y="1998046"/>
            <a:ext cx="912905" cy="580677"/>
          </a:xfrm>
          <a:prstGeom prst="rect">
            <a:avLst/>
          </a:prstGeom>
        </p:spPr>
      </p:pic>
      <p:pic>
        <p:nvPicPr>
          <p:cNvPr id="10" name="Picture 9"/>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239133" y="2875209"/>
            <a:ext cx="4875819" cy="3500109"/>
          </a:xfrm>
          <a:prstGeom prst="rect">
            <a:avLst/>
          </a:prstGeom>
        </p:spPr>
      </p:pic>
      <p:sp>
        <p:nvSpPr>
          <p:cNvPr id="5" name="Rectangular Callout 4"/>
          <p:cNvSpPr/>
          <p:nvPr>
            <p:custDataLst>
              <p:tags r:id="rId7"/>
            </p:custDataLst>
          </p:nvPr>
        </p:nvSpPr>
        <p:spPr>
          <a:xfrm>
            <a:off x="9160545" y="37938"/>
            <a:ext cx="2304789" cy="851770"/>
          </a:xfrm>
          <a:prstGeom prst="wedgeRectCallout">
            <a:avLst>
              <a:gd name="adj1" fmla="val -16223"/>
              <a:gd name="adj2" fmla="val 935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dirty="0"/>
              <a:t>85 721 habitants</a:t>
            </a:r>
          </a:p>
          <a:p>
            <a:r>
              <a:rPr lang="fr-FR" sz="1000" dirty="0"/>
              <a:t>1 895,4 personnes par kilomètre carré </a:t>
            </a:r>
          </a:p>
          <a:p>
            <a:r>
              <a:rPr lang="fr-FR" sz="1000" dirty="0"/>
              <a:t>superficie de 45,2 km2</a:t>
            </a:r>
          </a:p>
          <a:p>
            <a:r>
              <a:rPr lang="fr-FR" sz="1000" dirty="0"/>
              <a:t>(recensement 2016 </a:t>
            </a:r>
            <a:r>
              <a:rPr lang="fr-FR" sz="1000" dirty="0" smtClean="0"/>
              <a:t>Statistique </a:t>
            </a:r>
            <a:r>
              <a:rPr lang="fr-FR" sz="1000" dirty="0"/>
              <a:t>Canada)</a:t>
            </a:r>
            <a:endParaRPr lang="en-CA" sz="1000" dirty="0"/>
          </a:p>
        </p:txBody>
      </p:sp>
    </p:spTree>
    <p:extLst>
      <p:ext uri="{BB962C8B-B14F-4D97-AF65-F5344CB8AC3E}">
        <p14:creationId xmlns:p14="http://schemas.microsoft.com/office/powerpoint/2010/main" val="1021105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Suggestions et </a:t>
            </a:r>
            <a:r>
              <a:rPr lang="fr-CA" sz="3200" b="1" dirty="0" err="1">
                <a:solidFill>
                  <a:schemeClr val="bg1"/>
                </a:solidFill>
                <a:effectLst>
                  <a:outerShdw blurRad="38100" dist="38100" dir="2700000" algn="tl">
                    <a:srgbClr val="000000">
                      <a:alpha val="43137"/>
                    </a:srgbClr>
                  </a:outerShdw>
                </a:effectLst>
              </a:rPr>
              <a:t>R</a:t>
            </a:r>
            <a:r>
              <a:rPr lang="fr-CA" sz="3200" b="1" dirty="0" err="1" smtClean="0">
                <a:solidFill>
                  <a:schemeClr val="bg1"/>
                </a:solidFill>
                <a:effectLst>
                  <a:outerShdw blurRad="38100" dist="38100" dir="2700000" algn="tl">
                    <a:srgbClr val="000000">
                      <a:alpha val="43137"/>
                    </a:srgbClr>
                  </a:outerShdw>
                </a:effectLst>
              </a:rPr>
              <a:t>ecommendations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7</a:t>
            </a:fld>
            <a:endParaRPr lang="en-CA"/>
          </a:p>
        </p:txBody>
      </p:sp>
      <p:sp>
        <p:nvSpPr>
          <p:cNvPr id="8" name="ZoneTexte 7">
            <a:extLst>
              <a:ext uri="{FF2B5EF4-FFF2-40B4-BE49-F238E27FC236}">
                <a16:creationId xmlns:a16="http://schemas.microsoft.com/office/drawing/2014/main" id="{A82AF185-7879-459D-8DF9-53C0B38E486E}"/>
              </a:ext>
            </a:extLst>
          </p:cNvPr>
          <p:cNvSpPr txBox="1"/>
          <p:nvPr>
            <p:custDataLst>
              <p:tags r:id="rId4"/>
            </p:custDataLst>
          </p:nvPr>
        </p:nvSpPr>
        <p:spPr>
          <a:xfrm>
            <a:off x="491540" y="1131471"/>
            <a:ext cx="11208919" cy="50783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fr-FR" sz="2400" dirty="0" smtClean="0"/>
              <a:t>Supprimer les autoroutes et autres voix rapides de l’analyse.</a:t>
            </a:r>
          </a:p>
          <a:p>
            <a:pPr marL="342900" indent="-342900">
              <a:lnSpc>
                <a:spcPct val="150000"/>
              </a:lnSpc>
              <a:buFont typeface="Arial" panose="020B0604020202020204" pitchFamily="34" charset="0"/>
              <a:buChar char="•"/>
            </a:pPr>
            <a:r>
              <a:rPr lang="fr-FR" sz="2400" dirty="0"/>
              <a:t>Ajouter une zone tampon plus large que la zone d’étude (</a:t>
            </a:r>
            <a:r>
              <a:rPr lang="fr-FR" sz="2400" dirty="0" smtClean="0"/>
              <a:t>ex.: </a:t>
            </a:r>
            <a:r>
              <a:rPr lang="fr-FR" sz="2400" dirty="0"/>
              <a:t>6 </a:t>
            </a:r>
            <a:r>
              <a:rPr lang="fr-FR" sz="2400" dirty="0" smtClean="0"/>
              <a:t>km autour) </a:t>
            </a:r>
            <a:r>
              <a:rPr lang="fr-FR" sz="2400" dirty="0"/>
              <a:t>afin de représenter un potentiel piétonnier réaliste aux limites de la municipalité.</a:t>
            </a:r>
          </a:p>
          <a:p>
            <a:pPr marL="342900" indent="-342900">
              <a:lnSpc>
                <a:spcPct val="150000"/>
              </a:lnSpc>
              <a:buFont typeface="Arial" panose="020B0604020202020204" pitchFamily="34" charset="0"/>
              <a:buChar char="•"/>
            </a:pPr>
            <a:r>
              <a:rPr lang="fr-FR" sz="2400" dirty="0"/>
              <a:t>Filtrer les bâtiments à </a:t>
            </a:r>
            <a:r>
              <a:rPr lang="fr-FR" sz="2400" dirty="0" smtClean="0"/>
              <a:t>inclure et exclure.</a:t>
            </a:r>
            <a:endParaRPr lang="fr-FR" sz="2400" dirty="0"/>
          </a:p>
          <a:p>
            <a:pPr marL="342900" indent="-342900">
              <a:lnSpc>
                <a:spcPct val="150000"/>
              </a:lnSpc>
              <a:buFont typeface="Arial" panose="020B0604020202020204" pitchFamily="34" charset="0"/>
              <a:buChar char="•"/>
            </a:pPr>
            <a:r>
              <a:rPr lang="fr-FR" sz="2400" dirty="0" smtClean="0"/>
              <a:t>Calquer l’interpolation au réseau routier afin de représenter le potentiel piétonnier aux emplacements où cela a du sens (et donc exclure les zones où il n’y a en fait pas de piétons).</a:t>
            </a:r>
          </a:p>
          <a:p>
            <a:pPr marL="342900" indent="-342900">
              <a:lnSpc>
                <a:spcPct val="150000"/>
              </a:lnSpc>
              <a:buFont typeface="Arial" panose="020B0604020202020204" pitchFamily="34" charset="0"/>
              <a:buChar char="•"/>
            </a:pPr>
            <a:r>
              <a:rPr lang="fr-FR" sz="2400" dirty="0" smtClean="0"/>
              <a:t>Croiser les données avec des données sociodémographiques (âge, revenu, emploi, etc.).</a:t>
            </a:r>
          </a:p>
        </p:txBody>
      </p:sp>
    </p:spTree>
    <p:extLst>
      <p:ext uri="{BB962C8B-B14F-4D97-AF65-F5344CB8AC3E}">
        <p14:creationId xmlns:p14="http://schemas.microsoft.com/office/powerpoint/2010/main" val="1787948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Suggestions et </a:t>
            </a:r>
            <a:r>
              <a:rPr lang="fr-CA" sz="3200" b="1" dirty="0" err="1" smtClean="0">
                <a:solidFill>
                  <a:schemeClr val="bg1"/>
                </a:solidFill>
                <a:effectLst>
                  <a:outerShdw blurRad="38100" dist="38100" dir="2700000" algn="tl">
                    <a:srgbClr val="000000">
                      <a:alpha val="43137"/>
                    </a:srgbClr>
                  </a:outerShdw>
                </a:effectLst>
              </a:rPr>
              <a:t>Recommendations</a:t>
            </a:r>
            <a:r>
              <a:rPr lang="fr-CA" sz="3200" b="1" dirty="0" smtClean="0">
                <a:solidFill>
                  <a:schemeClr val="bg1"/>
                </a:solidFill>
                <a:effectLst>
                  <a:outerShdw blurRad="38100" dist="38100" dir="2700000" algn="tl">
                    <a:srgbClr val="000000">
                      <a:alpha val="43137"/>
                    </a:srgbClr>
                  </a:outerShdw>
                </a:effectLst>
              </a:rPr>
              <a:t> (suite)</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8</a:t>
            </a:fld>
            <a:endParaRPr lang="en-CA"/>
          </a:p>
        </p:txBody>
      </p:sp>
      <p:sp>
        <p:nvSpPr>
          <p:cNvPr id="8" name="ZoneTexte 7">
            <a:extLst>
              <a:ext uri="{FF2B5EF4-FFF2-40B4-BE49-F238E27FC236}">
                <a16:creationId xmlns:a16="http://schemas.microsoft.com/office/drawing/2014/main" id="{A82AF185-7879-459D-8DF9-53C0B38E486E}"/>
              </a:ext>
            </a:extLst>
          </p:cNvPr>
          <p:cNvSpPr txBox="1"/>
          <p:nvPr>
            <p:custDataLst>
              <p:tags r:id="rId4"/>
            </p:custDataLst>
          </p:nvPr>
        </p:nvSpPr>
        <p:spPr>
          <a:xfrm>
            <a:off x="491540" y="1136368"/>
            <a:ext cx="11208919" cy="50783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fr-FR" sz="2400" dirty="0" smtClean="0"/>
              <a:t>Comparer les résultats avec les délimitations des Secteurs de Recensement (SR), afin de voir si les analyses du potentiel piétonnier en utilisant les SR (</a:t>
            </a:r>
            <a:r>
              <a:rPr lang="fr-FR" sz="2400" dirty="0"/>
              <a:t>délimitations arbitraires)</a:t>
            </a:r>
            <a:r>
              <a:rPr lang="fr-FR" sz="2400" dirty="0" smtClean="0"/>
              <a:t> sont réalistes ou si certains SR ne sont pas bien représenter.</a:t>
            </a:r>
          </a:p>
          <a:p>
            <a:pPr marL="342900" indent="-342900">
              <a:lnSpc>
                <a:spcPct val="150000"/>
              </a:lnSpc>
              <a:buFont typeface="Arial" panose="020B0604020202020204" pitchFamily="34" charset="0"/>
              <a:buChar char="•"/>
            </a:pPr>
            <a:r>
              <a:rPr lang="fr-FR" sz="2400" dirty="0" smtClean="0"/>
              <a:t>Faire l’analyse avec des zones de 1 km ou 0.5 km (au lieu de 1.5 km).</a:t>
            </a:r>
          </a:p>
          <a:p>
            <a:pPr marL="342900" indent="-342900">
              <a:lnSpc>
                <a:spcPct val="150000"/>
              </a:lnSpc>
              <a:buFont typeface="Arial" panose="020B0604020202020204" pitchFamily="34" charset="0"/>
              <a:buChar char="•"/>
            </a:pPr>
            <a:r>
              <a:rPr lang="fr-FR" sz="2400" dirty="0" smtClean="0"/>
              <a:t>Utiliser d’autres caractéristiques (présence de trottoirs, de luminaires, de passages piétons, indicateurs d’audits et sondages, </a:t>
            </a:r>
            <a:r>
              <a:rPr lang="en-CA" sz="2400" dirty="0" err="1" smtClean="0"/>
              <a:t>dénivellation</a:t>
            </a:r>
            <a:r>
              <a:rPr lang="en-CA" sz="2400" dirty="0" smtClean="0"/>
              <a:t>, cul-de-sac, </a:t>
            </a:r>
            <a:r>
              <a:rPr lang="en-CA" sz="2400" dirty="0" err="1" smtClean="0"/>
              <a:t>espaces</a:t>
            </a:r>
            <a:r>
              <a:rPr lang="en-CA" sz="2400" dirty="0" smtClean="0"/>
              <a:t> de </a:t>
            </a:r>
            <a:r>
              <a:rPr lang="en-CA" sz="2400" dirty="0" err="1" smtClean="0"/>
              <a:t>stationnement</a:t>
            </a:r>
            <a:r>
              <a:rPr lang="en-CA" sz="2400" dirty="0" smtClean="0"/>
              <a:t>, </a:t>
            </a:r>
            <a:r>
              <a:rPr lang="en-CA" sz="2400" dirty="0" err="1" smtClean="0"/>
              <a:t>parcs</a:t>
            </a:r>
            <a:r>
              <a:rPr lang="en-CA" sz="2400" dirty="0" smtClean="0"/>
              <a:t>, zones </a:t>
            </a:r>
            <a:r>
              <a:rPr lang="en-CA" sz="2400" dirty="0" err="1" smtClean="0"/>
              <a:t>commerciales</a:t>
            </a:r>
            <a:r>
              <a:rPr lang="en-CA" sz="2400" dirty="0" smtClean="0"/>
              <a:t>, etc.</a:t>
            </a:r>
            <a:r>
              <a:rPr lang="fr-FR" sz="2400" dirty="0" smtClean="0"/>
              <a:t>)</a:t>
            </a:r>
          </a:p>
          <a:p>
            <a:pPr marL="342900" indent="-342900">
              <a:lnSpc>
                <a:spcPct val="150000"/>
              </a:lnSpc>
              <a:buFont typeface="Arial" panose="020B0604020202020204" pitchFamily="34" charset="0"/>
              <a:buChar char="•"/>
            </a:pPr>
            <a:r>
              <a:rPr lang="fr-FR" sz="2400" dirty="0" smtClean="0"/>
              <a:t>Analyse multicritère avec poids variées (ex: accès aux services proches bonifié)</a:t>
            </a:r>
          </a:p>
          <a:p>
            <a:pPr marL="342900" indent="-342900">
              <a:lnSpc>
                <a:spcPct val="150000"/>
              </a:lnSpc>
              <a:buFont typeface="Arial" panose="020B0604020202020204" pitchFamily="34" charset="0"/>
              <a:buChar char="•"/>
            </a:pPr>
            <a:r>
              <a:rPr lang="en-CA" sz="2400" dirty="0" err="1" smtClean="0"/>
              <a:t>Temporelle</a:t>
            </a:r>
            <a:r>
              <a:rPr lang="en-CA" sz="2400" dirty="0" smtClean="0"/>
              <a:t> </a:t>
            </a:r>
            <a:r>
              <a:rPr lang="en-CA" sz="2400" dirty="0" err="1"/>
              <a:t>été</a:t>
            </a:r>
            <a:r>
              <a:rPr lang="en-CA" sz="2400" dirty="0"/>
              <a:t> vs </a:t>
            </a:r>
            <a:r>
              <a:rPr lang="en-CA" sz="2400" dirty="0" smtClean="0"/>
              <a:t>hivers</a:t>
            </a:r>
            <a:r>
              <a:rPr lang="en-CA" sz="2400" smtClean="0"/>
              <a:t>, construction</a:t>
            </a:r>
            <a:endParaRPr lang="fr-FR" sz="2400" dirty="0" smtClean="0"/>
          </a:p>
        </p:txBody>
      </p:sp>
    </p:spTree>
    <p:extLst>
      <p:ext uri="{BB962C8B-B14F-4D97-AF65-F5344CB8AC3E}">
        <p14:creationId xmlns:p14="http://schemas.microsoft.com/office/powerpoint/2010/main" val="345436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333880" y="3379708"/>
            <a:ext cx="12725578" cy="191976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p>
          <a:p>
            <a:pPr algn="r"/>
            <a:endParaRPr lang="fr-CA" dirty="0"/>
          </a:p>
        </p:txBody>
      </p:sp>
      <p:sp>
        <p:nvSpPr>
          <p:cNvPr id="12" name="ZoneTexte 11">
            <a:extLst>
              <a:ext uri="{FF2B5EF4-FFF2-40B4-BE49-F238E27FC236}">
                <a16:creationId xmlns:a16="http://schemas.microsoft.com/office/drawing/2014/main" id="{CB644610-C660-45F9-B3FA-183EE5A6FD53}"/>
              </a:ext>
            </a:extLst>
          </p:cNvPr>
          <p:cNvSpPr txBox="1"/>
          <p:nvPr>
            <p:custDataLst>
              <p:tags r:id="rId2"/>
            </p:custDataLst>
          </p:nvPr>
        </p:nvSpPr>
        <p:spPr>
          <a:xfrm>
            <a:off x="3576296" y="3847673"/>
            <a:ext cx="5039408" cy="1144929"/>
          </a:xfrm>
          <a:prstGeom prst="rect">
            <a:avLst/>
          </a:prstGeom>
          <a:noFill/>
        </p:spPr>
        <p:txBody>
          <a:bodyPr wrap="square" rtlCol="0">
            <a:spAutoFit/>
          </a:bodyPr>
          <a:lstStyle/>
          <a:p>
            <a:pPr algn="ctr">
              <a:lnSpc>
                <a:spcPct val="114000"/>
              </a:lnSpc>
            </a:pPr>
            <a:r>
              <a:rPr lang="fr-CA" sz="6000" b="1" dirty="0" smtClean="0">
                <a:solidFill>
                  <a:schemeClr val="bg1"/>
                </a:solidFill>
                <a:effectLst>
                  <a:outerShdw blurRad="38100" dist="38100" dir="2700000" algn="tl">
                    <a:srgbClr val="000000">
                      <a:alpha val="43137"/>
                    </a:srgbClr>
                  </a:outerShdw>
                </a:effectLst>
              </a:rPr>
              <a:t>Merci</a:t>
            </a:r>
            <a:endParaRPr lang="fr-CA" sz="40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C84CC55B-1A27-413B-909E-FDD3546707D2}"/>
              </a:ext>
            </a:extLst>
          </p:cNvPr>
          <p:cNvSpPr>
            <a:spLocks noGrp="1"/>
          </p:cNvSpPr>
          <p:nvPr>
            <p:ph type="sldNum" sz="quarter" idx="12"/>
            <p:custDataLst>
              <p:tags r:id="rId3"/>
            </p:custDataLst>
          </p:nvPr>
        </p:nvSpPr>
        <p:spPr/>
        <p:txBody>
          <a:bodyPr/>
          <a:lstStyle/>
          <a:p>
            <a:fld id="{0730FDA8-C380-487C-8262-56859A965823}" type="slidenum">
              <a:rPr lang="en-CA" smtClean="0"/>
              <a:t>9</a:t>
            </a:fld>
            <a:endParaRPr lang="en-CA"/>
          </a:p>
        </p:txBody>
      </p:sp>
      <p:pic>
        <p:nvPicPr>
          <p:cNvPr id="2" name="Picture 1"/>
          <p:cNvPicPr>
            <a:picLocks noChangeAspect="1"/>
          </p:cNvPicPr>
          <p:nvPr>
            <p:custDataLst>
              <p:tags r:id="rId4"/>
            </p:custDataLst>
          </p:nvPr>
        </p:nvPicPr>
        <p:blipFill>
          <a:blip r:embed="rId8"/>
          <a:stretch>
            <a:fillRect/>
          </a:stretch>
        </p:blipFill>
        <p:spPr>
          <a:xfrm>
            <a:off x="4011749" y="506719"/>
            <a:ext cx="4168501" cy="2872989"/>
          </a:xfrm>
          <a:prstGeom prst="rect">
            <a:avLst/>
          </a:prstGeom>
        </p:spPr>
      </p:pic>
      <p:sp>
        <p:nvSpPr>
          <p:cNvPr id="5" name="Rectangle 4"/>
          <p:cNvSpPr/>
          <p:nvPr>
            <p:custDataLst>
              <p:tags r:id="rId5"/>
            </p:custDataLst>
          </p:nvPr>
        </p:nvSpPr>
        <p:spPr>
          <a:xfrm>
            <a:off x="8180250" y="3010376"/>
            <a:ext cx="1236108" cy="276999"/>
          </a:xfrm>
          <a:prstGeom prst="rect">
            <a:avLst/>
          </a:prstGeom>
        </p:spPr>
        <p:txBody>
          <a:bodyPr wrap="none">
            <a:spAutoFit/>
          </a:bodyPr>
          <a:lstStyle/>
          <a:p>
            <a:r>
              <a:rPr lang="en-CA" sz="1200" dirty="0"/>
              <a:t>(</a:t>
            </a:r>
            <a:r>
              <a:rPr lang="en-CA" sz="1200" dirty="0" err="1"/>
              <a:t>Paquin</a:t>
            </a:r>
            <a:r>
              <a:rPr lang="en-CA" sz="1200" dirty="0"/>
              <a:t> S., 2015)</a:t>
            </a:r>
          </a:p>
        </p:txBody>
      </p:sp>
    </p:spTree>
    <p:extLst>
      <p:ext uri="{BB962C8B-B14F-4D97-AF65-F5344CB8AC3E}">
        <p14:creationId xmlns:p14="http://schemas.microsoft.com/office/powerpoint/2010/main" val="92479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0"/>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4.xml><?xml version="1.0" encoding="utf-8"?>
<p:tagLst xmlns:a="http://schemas.openxmlformats.org/drawingml/2006/main" xmlns:r="http://schemas.openxmlformats.org/officeDocument/2006/relationships" xmlns:p="http://schemas.openxmlformats.org/presentationml/2006/main">
  <p:tag name="NUM" val="4"/>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4"/>
</p:tagLst>
</file>

<file path=ppt/tags/tag19.xml><?xml version="1.0" encoding="utf-8"?>
<p:tagLst xmlns:a="http://schemas.openxmlformats.org/drawingml/2006/main" xmlns:r="http://schemas.openxmlformats.org/officeDocument/2006/relationships" xmlns:p="http://schemas.openxmlformats.org/presentationml/2006/main">
  <p:tag name="NUM" val="5"/>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4"/>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5.xml><?xml version="1.0" encoding="utf-8"?>
<p:tagLst xmlns:a="http://schemas.openxmlformats.org/drawingml/2006/main" xmlns:r="http://schemas.openxmlformats.org/officeDocument/2006/relationships" xmlns:p="http://schemas.openxmlformats.org/presentationml/2006/main">
  <p:tag name="NUM" val="6"/>
</p:tagLst>
</file>

<file path=ppt/tags/tag26.xml><?xml version="1.0" encoding="utf-8"?>
<p:tagLst xmlns:a="http://schemas.openxmlformats.org/drawingml/2006/main" xmlns:r="http://schemas.openxmlformats.org/officeDocument/2006/relationships" xmlns:p="http://schemas.openxmlformats.org/presentationml/2006/main">
  <p:tag name="NUM" val="7"/>
</p:tagLst>
</file>

<file path=ppt/tags/tag27.xml><?xml version="1.0" encoding="utf-8"?>
<p:tagLst xmlns:a="http://schemas.openxmlformats.org/drawingml/2006/main" xmlns:r="http://schemas.openxmlformats.org/officeDocument/2006/relationships" xmlns:p="http://schemas.openxmlformats.org/presentationml/2006/main">
  <p:tag name="NUM" val="8"/>
</p:tagLst>
</file>

<file path=ppt/tags/tag28.xml><?xml version="1.0" encoding="utf-8"?>
<p:tagLst xmlns:a="http://schemas.openxmlformats.org/drawingml/2006/main" xmlns:r="http://schemas.openxmlformats.org/officeDocument/2006/relationships" xmlns:p="http://schemas.openxmlformats.org/presentationml/2006/main">
  <p:tag name="NUM" val="9"/>
</p:tagLst>
</file>

<file path=ppt/tags/tag29.xml><?xml version="1.0" encoding="utf-8"?>
<p:tagLst xmlns:a="http://schemas.openxmlformats.org/drawingml/2006/main" xmlns:r="http://schemas.openxmlformats.org/officeDocument/2006/relationships" xmlns:p="http://schemas.openxmlformats.org/presentationml/2006/main">
  <p:tag name="NUM" val="10"/>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1"/>
</p:tagLst>
</file>

<file path=ppt/tags/tag31.xml><?xml version="1.0" encoding="utf-8"?>
<p:tagLst xmlns:a="http://schemas.openxmlformats.org/drawingml/2006/main" xmlns:r="http://schemas.openxmlformats.org/officeDocument/2006/relationships" xmlns:p="http://schemas.openxmlformats.org/presentationml/2006/main">
  <p:tag name="NUM" val="12"/>
</p:tagLst>
</file>

<file path=ppt/tags/tag32.xml><?xml version="1.0" encoding="utf-8"?>
<p:tagLst xmlns:a="http://schemas.openxmlformats.org/drawingml/2006/main" xmlns:r="http://schemas.openxmlformats.org/officeDocument/2006/relationships" xmlns:p="http://schemas.openxmlformats.org/presentationml/2006/main">
  <p:tag name="NUM" val="13"/>
</p:tagLst>
</file>

<file path=ppt/tags/tag33.xml><?xml version="1.0" encoding="utf-8"?>
<p:tagLst xmlns:a="http://schemas.openxmlformats.org/drawingml/2006/main" xmlns:r="http://schemas.openxmlformats.org/officeDocument/2006/relationships" xmlns:p="http://schemas.openxmlformats.org/presentationml/2006/main">
  <p:tag name="NUM" val="14"/>
</p:tagLst>
</file>

<file path=ppt/tags/tag34.xml><?xml version="1.0" encoding="utf-8"?>
<p:tagLst xmlns:a="http://schemas.openxmlformats.org/drawingml/2006/main" xmlns:r="http://schemas.openxmlformats.org/officeDocument/2006/relationships" xmlns:p="http://schemas.openxmlformats.org/presentationml/2006/main">
  <p:tag name="NUM" val="15"/>
</p:tagLst>
</file>

<file path=ppt/tags/tag35.xml><?xml version="1.0" encoding="utf-8"?>
<p:tagLst xmlns:a="http://schemas.openxmlformats.org/drawingml/2006/main" xmlns:r="http://schemas.openxmlformats.org/officeDocument/2006/relationships" xmlns:p="http://schemas.openxmlformats.org/presentationml/2006/main">
  <p:tag name="NUM" val="16"/>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5"/>
</p:tagLst>
</file>

<file path=ppt/tags/tag41.xml><?xml version="1.0" encoding="utf-8"?>
<p:tagLst xmlns:a="http://schemas.openxmlformats.org/drawingml/2006/main" xmlns:r="http://schemas.openxmlformats.org/officeDocument/2006/relationships" xmlns:p="http://schemas.openxmlformats.org/presentationml/2006/main">
  <p:tag name="NUM" val="6"/>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5"/>
</p:tagLst>
</file>

<file path=ppt/tags/tag46.xml><?xml version="1.0" encoding="utf-8"?>
<p:tagLst xmlns:a="http://schemas.openxmlformats.org/drawingml/2006/main" xmlns:r="http://schemas.openxmlformats.org/officeDocument/2006/relationships" xmlns:p="http://schemas.openxmlformats.org/presentationml/2006/main">
  <p:tag name="NUM" val="6"/>
</p:tagLst>
</file>

<file path=ppt/tags/tag47.xml><?xml version="1.0" encoding="utf-8"?>
<p:tagLst xmlns:a="http://schemas.openxmlformats.org/drawingml/2006/main" xmlns:r="http://schemas.openxmlformats.org/officeDocument/2006/relationships" xmlns:p="http://schemas.openxmlformats.org/presentationml/2006/main">
  <p:tag name="NUM" val="7"/>
</p:tagLst>
</file>

<file path=ppt/tags/tag48.xml><?xml version="1.0" encoding="utf-8"?>
<p:tagLst xmlns:a="http://schemas.openxmlformats.org/drawingml/2006/main" xmlns:r="http://schemas.openxmlformats.org/officeDocument/2006/relationships" xmlns:p="http://schemas.openxmlformats.org/presentationml/2006/main">
  <p:tag name="NUM" val="8"/>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4"/>
</p:tagLst>
</file>

<file path=ppt/tags/tag53.xml><?xml version="1.0" encoding="utf-8"?>
<p:tagLst xmlns:a="http://schemas.openxmlformats.org/drawingml/2006/main" xmlns:r="http://schemas.openxmlformats.org/officeDocument/2006/relationships" xmlns:p="http://schemas.openxmlformats.org/presentationml/2006/main">
  <p:tag name="NUM" val="1"/>
</p:tagLst>
</file>

<file path=ppt/tags/tag54.xml><?xml version="1.0" encoding="utf-8"?>
<p:tagLst xmlns:a="http://schemas.openxmlformats.org/drawingml/2006/main" xmlns:r="http://schemas.openxmlformats.org/officeDocument/2006/relationships" xmlns:p="http://schemas.openxmlformats.org/presentationml/2006/main">
  <p:tag name="NUM" val="2"/>
</p:tagLst>
</file>

<file path=ppt/tags/tag55.xml><?xml version="1.0" encoding="utf-8"?>
<p:tagLst xmlns:a="http://schemas.openxmlformats.org/drawingml/2006/main" xmlns:r="http://schemas.openxmlformats.org/officeDocument/2006/relationships" xmlns:p="http://schemas.openxmlformats.org/presentationml/2006/main">
  <p:tag name="NUM" val="3"/>
</p:tagLst>
</file>

<file path=ppt/tags/tag56.xml><?xml version="1.0" encoding="utf-8"?>
<p:tagLst xmlns:a="http://schemas.openxmlformats.org/drawingml/2006/main" xmlns:r="http://schemas.openxmlformats.org/officeDocument/2006/relationships" xmlns:p="http://schemas.openxmlformats.org/presentationml/2006/main">
  <p:tag name="NUM" val="4"/>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5"/>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4"/>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70.xml><?xml version="1.0" encoding="utf-8"?>
<p:tagLst xmlns:a="http://schemas.openxmlformats.org/drawingml/2006/main" xmlns:r="http://schemas.openxmlformats.org/officeDocument/2006/relationships" xmlns:p="http://schemas.openxmlformats.org/presentationml/2006/main">
  <p:tag name="NUM" val="2"/>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4"/>
</p:tagLst>
</file>

<file path=ppt/tags/tag73.xml><?xml version="1.0" encoding="utf-8"?>
<p:tagLst xmlns:a="http://schemas.openxmlformats.org/drawingml/2006/main" xmlns:r="http://schemas.openxmlformats.org/officeDocument/2006/relationships" xmlns:p="http://schemas.openxmlformats.org/presentationml/2006/main">
  <p:tag name="NUM" val="5"/>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4"/>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9.xml><?xml version="1.0" encoding="utf-8"?>
<p:tagLst xmlns:a="http://schemas.openxmlformats.org/drawingml/2006/main" xmlns:r="http://schemas.openxmlformats.org/officeDocument/2006/relationships" xmlns:p="http://schemas.openxmlformats.org/presentationml/2006/main">
  <p:tag name="NUM" val="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4685</TotalTime>
  <Words>1534</Words>
  <Application>Microsoft Office PowerPoint</Application>
  <PresentationFormat>Widescreen</PresentationFormat>
  <Paragraphs>124</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crise du verglas  1998</dc:title>
  <dc:creator>Marie-Pier</dc:creator>
  <cp:lastModifiedBy>Le Falher, Vincent</cp:lastModifiedBy>
  <cp:revision>613</cp:revision>
  <dcterms:created xsi:type="dcterms:W3CDTF">2018-03-23T01:30:08Z</dcterms:created>
  <dcterms:modified xsi:type="dcterms:W3CDTF">2020-12-17T01:02:45Z</dcterms:modified>
</cp:coreProperties>
</file>